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 id="2147483668" r:id="rId5"/>
  </p:sldMasterIdLst>
  <p:notesMasterIdLst>
    <p:notesMasterId r:id="rId22"/>
  </p:notesMasterIdLst>
  <p:handoutMasterIdLst>
    <p:handoutMasterId r:id="rId23"/>
  </p:handoutMasterIdLst>
  <p:sldIdLst>
    <p:sldId id="267" r:id="rId6"/>
    <p:sldId id="291" r:id="rId7"/>
    <p:sldId id="306" r:id="rId8"/>
    <p:sldId id="307" r:id="rId9"/>
    <p:sldId id="295" r:id="rId10"/>
    <p:sldId id="304" r:id="rId11"/>
    <p:sldId id="284" r:id="rId12"/>
    <p:sldId id="301" r:id="rId13"/>
    <p:sldId id="296" r:id="rId14"/>
    <p:sldId id="299" r:id="rId15"/>
    <p:sldId id="297" r:id="rId16"/>
    <p:sldId id="298" r:id="rId17"/>
    <p:sldId id="300" r:id="rId18"/>
    <p:sldId id="305" r:id="rId19"/>
    <p:sldId id="294" r:id="rId20"/>
    <p:sldId id="29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D5C863-64FF-21C7-5736-CF6DD0278750}" name="Silvia Ulloa" initials="SU" userId="S::silvia.ulloa@sei.org::ca9a7b7a-1982-4fac-88e9-87a3da0af2a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D1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54" autoAdjust="0"/>
    <p:restoredTop sz="85956" autoAdjust="0"/>
  </p:normalViewPr>
  <p:slideViewPr>
    <p:cSldViewPr snapToGrid="0">
      <p:cViewPr varScale="1">
        <p:scale>
          <a:sx n="99" d="100"/>
          <a:sy n="99" d="100"/>
        </p:scale>
        <p:origin x="504" y="4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_rels/data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_rels/data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_rels/data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A4F429-A022-4A9E-B820-39AF8F2A3C3C}" type="doc">
      <dgm:prSet loTypeId="urn:microsoft.com/office/officeart/2005/8/layout/vList3" loCatId="picture" qsTypeId="urn:microsoft.com/office/officeart/2005/8/quickstyle/simple1" qsCatId="simple" csTypeId="urn:microsoft.com/office/officeart/2005/8/colors/accent0_2" csCatId="mainScheme" phldr="1"/>
      <dgm:spPr/>
    </dgm:pt>
    <dgm:pt modelId="{0D5C50F9-45B3-44D2-B3F4-6787B7A84F30}">
      <dgm:prSet phldrT="[Text]" custT="1"/>
      <dgm:spPr/>
      <dgm:t>
        <a:bodyPr/>
        <a:lstStyle/>
        <a:p>
          <a:pPr>
            <a:buSzPct val="130000"/>
            <a:buFont typeface="Symbol" panose="05050102010706020507" pitchFamily="18" charset="2"/>
            <a:buNone/>
          </a:pPr>
          <a:r>
            <a:rPr lang="en-US" sz="2000" b="1" dirty="0">
              <a:solidFill>
                <a:schemeClr val="tx1"/>
              </a:solidFill>
            </a:rPr>
            <a:t>Full Energy System Optimization Modeling</a:t>
          </a:r>
          <a:endParaRPr lang="en-US" sz="2000" dirty="0">
            <a:solidFill>
              <a:schemeClr val="tx1"/>
            </a:solidFill>
          </a:endParaRPr>
        </a:p>
      </dgm:t>
    </dgm:pt>
    <dgm:pt modelId="{747FCC1B-FC77-4F0A-8827-A812EB5CE9C9}" type="parTrans" cxnId="{2E32BA27-09E8-4F44-B995-0F6C0D983892}">
      <dgm:prSet/>
      <dgm:spPr/>
      <dgm:t>
        <a:bodyPr/>
        <a:lstStyle/>
        <a:p>
          <a:endParaRPr lang="en-US">
            <a:solidFill>
              <a:schemeClr val="tx1"/>
            </a:solidFill>
          </a:endParaRPr>
        </a:p>
      </dgm:t>
    </dgm:pt>
    <dgm:pt modelId="{A0BEFBF3-F4BF-4ECA-85C8-5F0C9C14162D}" type="sibTrans" cxnId="{2E32BA27-09E8-4F44-B995-0F6C0D983892}">
      <dgm:prSet/>
      <dgm:spPr/>
      <dgm:t>
        <a:bodyPr/>
        <a:lstStyle/>
        <a:p>
          <a:endParaRPr lang="en-US">
            <a:solidFill>
              <a:schemeClr val="tx1"/>
            </a:solidFill>
          </a:endParaRPr>
        </a:p>
      </dgm:t>
    </dgm:pt>
    <dgm:pt modelId="{724F94A6-D093-4462-AB44-FCCA6F9B42BC}">
      <dgm:prSet phldrT="[Text]"/>
      <dgm:spPr/>
      <dgm:t>
        <a:bodyPr/>
        <a:lstStyle/>
        <a:p>
          <a:r>
            <a:rPr lang="en-US" sz="2000" b="1" dirty="0">
              <a:solidFill>
                <a:schemeClr val="tx1"/>
              </a:solidFill>
            </a:rPr>
            <a:t>The LEAP Cloud Data Server (LCDS)</a:t>
          </a:r>
          <a:endParaRPr lang="en-US" sz="2000" dirty="0">
            <a:solidFill>
              <a:schemeClr val="tx1"/>
            </a:solidFill>
          </a:endParaRPr>
        </a:p>
      </dgm:t>
    </dgm:pt>
    <dgm:pt modelId="{6364DF5F-CFD7-4D5B-B0D2-0D0E18DEED64}" type="parTrans" cxnId="{30E5F842-0DB7-4643-8437-4D794ECC86DE}">
      <dgm:prSet/>
      <dgm:spPr/>
      <dgm:t>
        <a:bodyPr/>
        <a:lstStyle/>
        <a:p>
          <a:endParaRPr lang="en-US">
            <a:solidFill>
              <a:schemeClr val="tx1"/>
            </a:solidFill>
          </a:endParaRPr>
        </a:p>
      </dgm:t>
    </dgm:pt>
    <dgm:pt modelId="{9A10C206-2E2E-43B7-B8CB-99F19EEB6286}" type="sibTrans" cxnId="{30E5F842-0DB7-4643-8437-4D794ECC86DE}">
      <dgm:prSet/>
      <dgm:spPr/>
      <dgm:t>
        <a:bodyPr/>
        <a:lstStyle/>
        <a:p>
          <a:endParaRPr lang="en-US">
            <a:solidFill>
              <a:schemeClr val="tx1"/>
            </a:solidFill>
          </a:endParaRPr>
        </a:p>
      </dgm:t>
    </dgm:pt>
    <dgm:pt modelId="{BD8140DB-30FB-40F2-A7BE-13F68FBA1FF8}">
      <dgm:prSet/>
      <dgm:spPr/>
      <dgm:t>
        <a:bodyPr/>
        <a:lstStyle/>
        <a:p>
          <a:r>
            <a:rPr lang="en-US" sz="1400" dirty="0">
              <a:solidFill>
                <a:schemeClr val="tx1"/>
              </a:solidFill>
            </a:rPr>
            <a:t>Powerful and easy-to-use methods for modeling holistic decarbonization pathways.</a:t>
          </a:r>
        </a:p>
      </dgm:t>
    </dgm:pt>
    <dgm:pt modelId="{E059310B-AE7F-48AD-8101-DF79D5307B02}" type="parTrans" cxnId="{5D67937D-FA73-4B88-98A0-06A090D28102}">
      <dgm:prSet/>
      <dgm:spPr/>
      <dgm:t>
        <a:bodyPr/>
        <a:lstStyle/>
        <a:p>
          <a:endParaRPr lang="en-US">
            <a:solidFill>
              <a:schemeClr val="tx1"/>
            </a:solidFill>
          </a:endParaRPr>
        </a:p>
      </dgm:t>
    </dgm:pt>
    <dgm:pt modelId="{E6D65D50-B2EC-493C-A007-9640B90287B6}" type="sibTrans" cxnId="{5D67937D-FA73-4B88-98A0-06A090D28102}">
      <dgm:prSet/>
      <dgm:spPr/>
      <dgm:t>
        <a:bodyPr/>
        <a:lstStyle/>
        <a:p>
          <a:endParaRPr lang="en-US">
            <a:solidFill>
              <a:schemeClr val="tx1"/>
            </a:solidFill>
          </a:endParaRPr>
        </a:p>
      </dgm:t>
    </dgm:pt>
    <dgm:pt modelId="{4319C2DF-3784-4EF5-8B5D-39EC2DD7091A}">
      <dgm:prSet custT="1"/>
      <dgm:spPr/>
      <dgm:t>
        <a:bodyPr/>
        <a:lstStyle/>
        <a:p>
          <a:r>
            <a:rPr lang="en-US" sz="1400" dirty="0">
              <a:solidFill>
                <a:schemeClr val="tx1"/>
              </a:solidFill>
            </a:rPr>
            <a:t>Simplifying data collection and model maintenance.</a:t>
          </a:r>
        </a:p>
      </dgm:t>
    </dgm:pt>
    <dgm:pt modelId="{96CE7873-D48C-4662-A0EC-B136FB745B2B}" type="parTrans" cxnId="{B14BF7D8-D4BC-42E4-8981-CF0796CB0C0A}">
      <dgm:prSet/>
      <dgm:spPr/>
      <dgm:t>
        <a:bodyPr/>
        <a:lstStyle/>
        <a:p>
          <a:endParaRPr lang="en-US">
            <a:solidFill>
              <a:schemeClr val="tx1"/>
            </a:solidFill>
          </a:endParaRPr>
        </a:p>
      </dgm:t>
    </dgm:pt>
    <dgm:pt modelId="{FB79533C-486C-45D8-B971-3537C25ADD0E}" type="sibTrans" cxnId="{B14BF7D8-D4BC-42E4-8981-CF0796CB0C0A}">
      <dgm:prSet/>
      <dgm:spPr/>
      <dgm:t>
        <a:bodyPr/>
        <a:lstStyle/>
        <a:p>
          <a:endParaRPr lang="en-US">
            <a:solidFill>
              <a:schemeClr val="tx1"/>
            </a:solidFill>
          </a:endParaRPr>
        </a:p>
      </dgm:t>
    </dgm:pt>
    <dgm:pt modelId="{91844225-EEAE-4E96-B05A-9CB568A22460}">
      <dgm:prSet custT="1"/>
      <dgm:spPr/>
      <dgm:t>
        <a:bodyPr/>
        <a:lstStyle/>
        <a:p>
          <a:r>
            <a:rPr lang="en-US" sz="2000" b="1" dirty="0">
              <a:solidFill>
                <a:schemeClr val="tx1"/>
              </a:solidFill>
            </a:rPr>
            <a:t>Plugins</a:t>
          </a:r>
          <a:endParaRPr lang="en-US" sz="2000" dirty="0">
            <a:solidFill>
              <a:schemeClr val="tx1"/>
            </a:solidFill>
          </a:endParaRPr>
        </a:p>
      </dgm:t>
    </dgm:pt>
    <dgm:pt modelId="{A50833F7-257A-4879-B6F9-64881AB831B7}" type="parTrans" cxnId="{769AA2EA-E3AA-4EC7-9F71-747767A75289}">
      <dgm:prSet/>
      <dgm:spPr/>
      <dgm:t>
        <a:bodyPr/>
        <a:lstStyle/>
        <a:p>
          <a:endParaRPr lang="en-US">
            <a:solidFill>
              <a:schemeClr val="tx1"/>
            </a:solidFill>
          </a:endParaRPr>
        </a:p>
      </dgm:t>
    </dgm:pt>
    <dgm:pt modelId="{ADA5970A-BF7B-483B-9E6A-5586DB918CD4}" type="sibTrans" cxnId="{769AA2EA-E3AA-4EC7-9F71-747767A75289}">
      <dgm:prSet/>
      <dgm:spPr/>
      <dgm:t>
        <a:bodyPr/>
        <a:lstStyle/>
        <a:p>
          <a:endParaRPr lang="en-US">
            <a:solidFill>
              <a:schemeClr val="tx1"/>
            </a:solidFill>
          </a:endParaRPr>
        </a:p>
      </dgm:t>
    </dgm:pt>
    <dgm:pt modelId="{FB020C2C-23D8-460F-95A0-A39B91708854}">
      <dgm:prSet custT="1"/>
      <dgm:spPr/>
      <dgm:t>
        <a:bodyPr/>
        <a:lstStyle/>
        <a:p>
          <a:r>
            <a:rPr lang="en-US" sz="1400" dirty="0">
              <a:solidFill>
                <a:schemeClr val="tx1"/>
              </a:solidFill>
            </a:rPr>
            <a:t>Simpler, more modular, and more community-based model development.</a:t>
          </a:r>
        </a:p>
      </dgm:t>
    </dgm:pt>
    <dgm:pt modelId="{3ACEC4B2-530B-41B6-ABE6-326B34814067}" type="parTrans" cxnId="{ED797C37-E6A8-440F-BB87-C126D11B1819}">
      <dgm:prSet/>
      <dgm:spPr/>
      <dgm:t>
        <a:bodyPr/>
        <a:lstStyle/>
        <a:p>
          <a:endParaRPr lang="en-US">
            <a:solidFill>
              <a:schemeClr val="tx1"/>
            </a:solidFill>
          </a:endParaRPr>
        </a:p>
      </dgm:t>
    </dgm:pt>
    <dgm:pt modelId="{6208E2E3-6FD0-4A76-9051-2F0CF22F12DC}" type="sibTrans" cxnId="{ED797C37-E6A8-440F-BB87-C126D11B1819}">
      <dgm:prSet/>
      <dgm:spPr/>
      <dgm:t>
        <a:bodyPr/>
        <a:lstStyle/>
        <a:p>
          <a:endParaRPr lang="en-US">
            <a:solidFill>
              <a:schemeClr val="tx1"/>
            </a:solidFill>
          </a:endParaRPr>
        </a:p>
      </dgm:t>
    </dgm:pt>
    <dgm:pt modelId="{334CC421-62BE-41F6-BC39-74488E46E79B}" type="pres">
      <dgm:prSet presAssocID="{44A4F429-A022-4A9E-B820-39AF8F2A3C3C}" presName="linearFlow" presStyleCnt="0">
        <dgm:presLayoutVars>
          <dgm:dir/>
          <dgm:resizeHandles val="exact"/>
        </dgm:presLayoutVars>
      </dgm:prSet>
      <dgm:spPr/>
    </dgm:pt>
    <dgm:pt modelId="{939E5DC5-9721-45F0-A585-730C78B2F2A1}" type="pres">
      <dgm:prSet presAssocID="{0D5C50F9-45B3-44D2-B3F4-6787B7A84F30}" presName="composite" presStyleCnt="0"/>
      <dgm:spPr/>
    </dgm:pt>
    <dgm:pt modelId="{4ED3168A-FA3E-498B-84CD-895BA6300920}" type="pres">
      <dgm:prSet presAssocID="{0D5C50F9-45B3-44D2-B3F4-6787B7A84F30}"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7697A548-E91F-4771-9782-4A4D4BFCC281}" type="pres">
      <dgm:prSet presAssocID="{0D5C50F9-45B3-44D2-B3F4-6787B7A84F30}" presName="txShp" presStyleLbl="node1" presStyleIdx="0" presStyleCnt="3">
        <dgm:presLayoutVars>
          <dgm:bulletEnabled val="1"/>
        </dgm:presLayoutVars>
      </dgm:prSet>
      <dgm:spPr/>
    </dgm:pt>
    <dgm:pt modelId="{5AAB3FD0-CDAE-4026-BBA6-658B2D588A1A}" type="pres">
      <dgm:prSet presAssocID="{A0BEFBF3-F4BF-4ECA-85C8-5F0C9C14162D}" presName="spacing" presStyleCnt="0"/>
      <dgm:spPr/>
    </dgm:pt>
    <dgm:pt modelId="{627A0ECA-8DC1-46CF-BC19-EAE52AF3F511}" type="pres">
      <dgm:prSet presAssocID="{724F94A6-D093-4462-AB44-FCCA6F9B42BC}" presName="composite" presStyleCnt="0"/>
      <dgm:spPr/>
    </dgm:pt>
    <dgm:pt modelId="{023E1F69-EDFF-42C2-BDC5-5EE1FA5CB0A6}" type="pres">
      <dgm:prSet presAssocID="{724F94A6-D093-4462-AB44-FCCA6F9B42BC}" presName="imgShp" presStyleLbl="fgImgPlace1" presStyleIdx="1" presStyleCnt="3"/>
      <dgm:spPr>
        <a:blipFill rotWithShape="1">
          <a:blip xmlns:r="http://schemas.openxmlformats.org/officeDocument/2006/relationships" r:embed="rId2"/>
          <a:srcRect/>
          <a:stretch>
            <a:fillRect l="-7000" r="-7000"/>
          </a:stretch>
        </a:blipFill>
      </dgm:spPr>
    </dgm:pt>
    <dgm:pt modelId="{526CF472-51BC-4214-8E60-1E94661BD0A9}" type="pres">
      <dgm:prSet presAssocID="{724F94A6-D093-4462-AB44-FCCA6F9B42BC}" presName="txShp" presStyleLbl="node1" presStyleIdx="1" presStyleCnt="3">
        <dgm:presLayoutVars>
          <dgm:bulletEnabled val="1"/>
        </dgm:presLayoutVars>
      </dgm:prSet>
      <dgm:spPr/>
    </dgm:pt>
    <dgm:pt modelId="{533FFE33-BFE0-45AA-8F43-C6541355ECDB}" type="pres">
      <dgm:prSet presAssocID="{9A10C206-2E2E-43B7-B8CB-99F19EEB6286}" presName="spacing" presStyleCnt="0"/>
      <dgm:spPr/>
    </dgm:pt>
    <dgm:pt modelId="{0EED6E64-F6CD-4FD7-8EAA-302A0A68ECF9}" type="pres">
      <dgm:prSet presAssocID="{91844225-EEAE-4E96-B05A-9CB568A22460}" presName="composite" presStyleCnt="0"/>
      <dgm:spPr/>
    </dgm:pt>
    <dgm:pt modelId="{60B48BFE-B5A2-4E8B-A86E-1A15EBA97A2B}" type="pres">
      <dgm:prSet presAssocID="{91844225-EEAE-4E96-B05A-9CB568A22460}" presName="imgShp" presStyleLbl="fgImgPlace1" presStyleIdx="2" presStyleCnt="3"/>
      <dgm:spPr>
        <a:blipFill rotWithShape="1">
          <a:blip xmlns:r="http://schemas.openxmlformats.org/officeDocument/2006/relationships" r:embed="rId3"/>
          <a:srcRect/>
          <a:stretch>
            <a:fillRect t="-1000" b="-1000"/>
          </a:stretch>
        </a:blipFill>
      </dgm:spPr>
    </dgm:pt>
    <dgm:pt modelId="{E1FEC55E-069A-46FF-8AAE-6AF78A2DFA6F}" type="pres">
      <dgm:prSet presAssocID="{91844225-EEAE-4E96-B05A-9CB568A22460}" presName="txShp" presStyleLbl="node1" presStyleIdx="2" presStyleCnt="3">
        <dgm:presLayoutVars>
          <dgm:bulletEnabled val="1"/>
        </dgm:presLayoutVars>
      </dgm:prSet>
      <dgm:spPr/>
    </dgm:pt>
  </dgm:ptLst>
  <dgm:cxnLst>
    <dgm:cxn modelId="{D7AECA02-41EE-4D3C-A94F-6B018AFD5470}" type="presOf" srcId="{4319C2DF-3784-4EF5-8B5D-39EC2DD7091A}" destId="{526CF472-51BC-4214-8E60-1E94661BD0A9}" srcOrd="0" destOrd="1" presId="urn:microsoft.com/office/officeart/2005/8/layout/vList3"/>
    <dgm:cxn modelId="{FCFCAD04-771C-4F3B-99EF-5D843349F6D1}" type="presOf" srcId="{0D5C50F9-45B3-44D2-B3F4-6787B7A84F30}" destId="{7697A548-E91F-4771-9782-4A4D4BFCC281}" srcOrd="0" destOrd="0" presId="urn:microsoft.com/office/officeart/2005/8/layout/vList3"/>
    <dgm:cxn modelId="{8695B318-4175-44F7-8E36-CF4E84430788}" type="presOf" srcId="{91844225-EEAE-4E96-B05A-9CB568A22460}" destId="{E1FEC55E-069A-46FF-8AAE-6AF78A2DFA6F}" srcOrd="0" destOrd="0" presId="urn:microsoft.com/office/officeart/2005/8/layout/vList3"/>
    <dgm:cxn modelId="{2E32BA27-09E8-4F44-B995-0F6C0D983892}" srcId="{44A4F429-A022-4A9E-B820-39AF8F2A3C3C}" destId="{0D5C50F9-45B3-44D2-B3F4-6787B7A84F30}" srcOrd="0" destOrd="0" parTransId="{747FCC1B-FC77-4F0A-8827-A812EB5CE9C9}" sibTransId="{A0BEFBF3-F4BF-4ECA-85C8-5F0C9C14162D}"/>
    <dgm:cxn modelId="{2ADC9928-C588-4938-A449-E30988BA1921}" type="presOf" srcId="{FB020C2C-23D8-460F-95A0-A39B91708854}" destId="{E1FEC55E-069A-46FF-8AAE-6AF78A2DFA6F}" srcOrd="0" destOrd="1" presId="urn:microsoft.com/office/officeart/2005/8/layout/vList3"/>
    <dgm:cxn modelId="{037DD031-51A5-473C-BC07-2D5B3E87F610}" type="presOf" srcId="{724F94A6-D093-4462-AB44-FCCA6F9B42BC}" destId="{526CF472-51BC-4214-8E60-1E94661BD0A9}" srcOrd="0" destOrd="0" presId="urn:microsoft.com/office/officeart/2005/8/layout/vList3"/>
    <dgm:cxn modelId="{15511533-7546-485D-8CFD-D87472C5A713}" type="presOf" srcId="{44A4F429-A022-4A9E-B820-39AF8F2A3C3C}" destId="{334CC421-62BE-41F6-BC39-74488E46E79B}" srcOrd="0" destOrd="0" presId="urn:microsoft.com/office/officeart/2005/8/layout/vList3"/>
    <dgm:cxn modelId="{ED797C37-E6A8-440F-BB87-C126D11B1819}" srcId="{91844225-EEAE-4E96-B05A-9CB568A22460}" destId="{FB020C2C-23D8-460F-95A0-A39B91708854}" srcOrd="0" destOrd="0" parTransId="{3ACEC4B2-530B-41B6-ABE6-326B34814067}" sibTransId="{6208E2E3-6FD0-4A76-9051-2F0CF22F12DC}"/>
    <dgm:cxn modelId="{30E5F842-0DB7-4643-8437-4D794ECC86DE}" srcId="{44A4F429-A022-4A9E-B820-39AF8F2A3C3C}" destId="{724F94A6-D093-4462-AB44-FCCA6F9B42BC}" srcOrd="1" destOrd="0" parTransId="{6364DF5F-CFD7-4D5B-B0D2-0D0E18DEED64}" sibTransId="{9A10C206-2E2E-43B7-B8CB-99F19EEB6286}"/>
    <dgm:cxn modelId="{5D67937D-FA73-4B88-98A0-06A090D28102}" srcId="{0D5C50F9-45B3-44D2-B3F4-6787B7A84F30}" destId="{BD8140DB-30FB-40F2-A7BE-13F68FBA1FF8}" srcOrd="0" destOrd="0" parTransId="{E059310B-AE7F-48AD-8101-DF79D5307B02}" sibTransId="{E6D65D50-B2EC-493C-A007-9640B90287B6}"/>
    <dgm:cxn modelId="{49E38394-79D1-4B14-9245-4F4B1B799E25}" type="presOf" srcId="{BD8140DB-30FB-40F2-A7BE-13F68FBA1FF8}" destId="{7697A548-E91F-4771-9782-4A4D4BFCC281}" srcOrd="0" destOrd="1" presId="urn:microsoft.com/office/officeart/2005/8/layout/vList3"/>
    <dgm:cxn modelId="{B14BF7D8-D4BC-42E4-8981-CF0796CB0C0A}" srcId="{724F94A6-D093-4462-AB44-FCCA6F9B42BC}" destId="{4319C2DF-3784-4EF5-8B5D-39EC2DD7091A}" srcOrd="0" destOrd="0" parTransId="{96CE7873-D48C-4662-A0EC-B136FB745B2B}" sibTransId="{FB79533C-486C-45D8-B971-3537C25ADD0E}"/>
    <dgm:cxn modelId="{769AA2EA-E3AA-4EC7-9F71-747767A75289}" srcId="{44A4F429-A022-4A9E-B820-39AF8F2A3C3C}" destId="{91844225-EEAE-4E96-B05A-9CB568A22460}" srcOrd="2" destOrd="0" parTransId="{A50833F7-257A-4879-B6F9-64881AB831B7}" sibTransId="{ADA5970A-BF7B-483B-9E6A-5586DB918CD4}"/>
    <dgm:cxn modelId="{711D67BF-6DC9-457F-A47C-13D5D8034E3A}" type="presParOf" srcId="{334CC421-62BE-41F6-BC39-74488E46E79B}" destId="{939E5DC5-9721-45F0-A585-730C78B2F2A1}" srcOrd="0" destOrd="0" presId="urn:microsoft.com/office/officeart/2005/8/layout/vList3"/>
    <dgm:cxn modelId="{27C3CDAB-6538-4CEA-B446-2E3381ACDF88}" type="presParOf" srcId="{939E5DC5-9721-45F0-A585-730C78B2F2A1}" destId="{4ED3168A-FA3E-498B-84CD-895BA6300920}" srcOrd="0" destOrd="0" presId="urn:microsoft.com/office/officeart/2005/8/layout/vList3"/>
    <dgm:cxn modelId="{C7443332-BFA4-4AB9-A6D8-F886560C53A8}" type="presParOf" srcId="{939E5DC5-9721-45F0-A585-730C78B2F2A1}" destId="{7697A548-E91F-4771-9782-4A4D4BFCC281}" srcOrd="1" destOrd="0" presId="urn:microsoft.com/office/officeart/2005/8/layout/vList3"/>
    <dgm:cxn modelId="{2E182258-F847-4ACA-8A2D-D14A1AC16787}" type="presParOf" srcId="{334CC421-62BE-41F6-BC39-74488E46E79B}" destId="{5AAB3FD0-CDAE-4026-BBA6-658B2D588A1A}" srcOrd="1" destOrd="0" presId="urn:microsoft.com/office/officeart/2005/8/layout/vList3"/>
    <dgm:cxn modelId="{4CDE3BFE-E2E9-4989-87C1-0EBEBD27AEE3}" type="presParOf" srcId="{334CC421-62BE-41F6-BC39-74488E46E79B}" destId="{627A0ECA-8DC1-46CF-BC19-EAE52AF3F511}" srcOrd="2" destOrd="0" presId="urn:microsoft.com/office/officeart/2005/8/layout/vList3"/>
    <dgm:cxn modelId="{796C3541-E15B-4797-AD3B-8410A610950A}" type="presParOf" srcId="{627A0ECA-8DC1-46CF-BC19-EAE52AF3F511}" destId="{023E1F69-EDFF-42C2-BDC5-5EE1FA5CB0A6}" srcOrd="0" destOrd="0" presId="urn:microsoft.com/office/officeart/2005/8/layout/vList3"/>
    <dgm:cxn modelId="{B9E8AC6A-9FB5-44BE-91C2-0AC740A9D5C7}" type="presParOf" srcId="{627A0ECA-8DC1-46CF-BC19-EAE52AF3F511}" destId="{526CF472-51BC-4214-8E60-1E94661BD0A9}" srcOrd="1" destOrd="0" presId="urn:microsoft.com/office/officeart/2005/8/layout/vList3"/>
    <dgm:cxn modelId="{5952D303-07AF-4955-A18F-F9DA0D4C2BFB}" type="presParOf" srcId="{334CC421-62BE-41F6-BC39-74488E46E79B}" destId="{533FFE33-BFE0-45AA-8F43-C6541355ECDB}" srcOrd="3" destOrd="0" presId="urn:microsoft.com/office/officeart/2005/8/layout/vList3"/>
    <dgm:cxn modelId="{C294BF89-DBA0-4BBA-8190-A31C92CAFEDC}" type="presParOf" srcId="{334CC421-62BE-41F6-BC39-74488E46E79B}" destId="{0EED6E64-F6CD-4FD7-8EAA-302A0A68ECF9}" srcOrd="4" destOrd="0" presId="urn:microsoft.com/office/officeart/2005/8/layout/vList3"/>
    <dgm:cxn modelId="{2A96F2BD-C369-4CA8-AC2E-ABF41F0348F2}" type="presParOf" srcId="{0EED6E64-F6CD-4FD7-8EAA-302A0A68ECF9}" destId="{60B48BFE-B5A2-4E8B-A86E-1A15EBA97A2B}" srcOrd="0" destOrd="0" presId="urn:microsoft.com/office/officeart/2005/8/layout/vList3"/>
    <dgm:cxn modelId="{316CF3E4-8744-44EF-94BD-69E7909B17AC}" type="presParOf" srcId="{0EED6E64-F6CD-4FD7-8EAA-302A0A68ECF9}" destId="{E1FEC55E-069A-46FF-8AAE-6AF78A2DFA6F}"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A4F429-A022-4A9E-B820-39AF8F2A3C3C}" type="doc">
      <dgm:prSet loTypeId="urn:microsoft.com/office/officeart/2005/8/layout/vList3" loCatId="picture" qsTypeId="urn:microsoft.com/office/officeart/2005/8/quickstyle/simple1" qsCatId="simple" csTypeId="urn:microsoft.com/office/officeart/2005/8/colors/accent0_2" csCatId="mainScheme" phldr="1"/>
      <dgm:spPr/>
    </dgm:pt>
    <dgm:pt modelId="{0D5C50F9-45B3-44D2-B3F4-6787B7A84F30}">
      <dgm:prSet phldrT="[Text]" custT="1"/>
      <dgm:spPr/>
      <dgm:t>
        <a:bodyPr/>
        <a:lstStyle/>
        <a:p>
          <a:pPr>
            <a:buSzPct val="130000"/>
            <a:buFont typeface="Symbol" panose="05050102010706020507" pitchFamily="18" charset="2"/>
            <a:buNone/>
          </a:pPr>
          <a:r>
            <a:rPr lang="en-US" sz="2000" b="1" dirty="0">
              <a:solidFill>
                <a:schemeClr val="tx1"/>
              </a:solidFill>
            </a:rPr>
            <a:t>Energy Affordability Analysis</a:t>
          </a:r>
          <a:endParaRPr lang="en-US" sz="2000" dirty="0">
            <a:solidFill>
              <a:schemeClr val="tx1"/>
            </a:solidFill>
          </a:endParaRPr>
        </a:p>
      </dgm:t>
    </dgm:pt>
    <dgm:pt modelId="{747FCC1B-FC77-4F0A-8827-A812EB5CE9C9}" type="parTrans" cxnId="{2E32BA27-09E8-4F44-B995-0F6C0D983892}">
      <dgm:prSet/>
      <dgm:spPr/>
      <dgm:t>
        <a:bodyPr/>
        <a:lstStyle/>
        <a:p>
          <a:endParaRPr lang="en-US">
            <a:solidFill>
              <a:schemeClr val="tx1"/>
            </a:solidFill>
          </a:endParaRPr>
        </a:p>
      </dgm:t>
    </dgm:pt>
    <dgm:pt modelId="{A0BEFBF3-F4BF-4ECA-85C8-5F0C9C14162D}" type="sibTrans" cxnId="{2E32BA27-09E8-4F44-B995-0F6C0D983892}">
      <dgm:prSet/>
      <dgm:spPr/>
      <dgm:t>
        <a:bodyPr/>
        <a:lstStyle/>
        <a:p>
          <a:endParaRPr lang="en-US">
            <a:solidFill>
              <a:schemeClr val="tx1"/>
            </a:solidFill>
          </a:endParaRPr>
        </a:p>
      </dgm:t>
    </dgm:pt>
    <dgm:pt modelId="{A44E1511-5EE9-4459-A50D-AFD660B86032}">
      <dgm:prSet/>
      <dgm:spPr/>
      <dgm:t>
        <a:bodyPr/>
        <a:lstStyle/>
        <a:p>
          <a:pPr>
            <a:buSzPct val="130000"/>
            <a:buFont typeface="Arial" panose="020B0604020202020204" pitchFamily="34" charset="0"/>
            <a:buChar char="•"/>
          </a:pPr>
          <a:r>
            <a:rPr lang="en-US" sz="1400" dirty="0">
              <a:solidFill>
                <a:schemeClr val="tx1"/>
              </a:solidFill>
            </a:rPr>
            <a:t>A new approach for studying the affordability of pathways for marginalized communities: helping to highlight social and environmental justice concerns.</a:t>
          </a:r>
          <a:endParaRPr lang="en-US" sz="1400" b="1" dirty="0">
            <a:solidFill>
              <a:schemeClr val="tx1"/>
            </a:solidFill>
          </a:endParaRPr>
        </a:p>
      </dgm:t>
    </dgm:pt>
    <dgm:pt modelId="{1D1E09F4-58DD-4665-8C15-13E08CAFAEAA}" type="parTrans" cxnId="{6443CCAD-B164-4E05-87E9-193AEE58E298}">
      <dgm:prSet/>
      <dgm:spPr/>
      <dgm:t>
        <a:bodyPr/>
        <a:lstStyle/>
        <a:p>
          <a:endParaRPr lang="en-US">
            <a:solidFill>
              <a:schemeClr val="tx1"/>
            </a:solidFill>
          </a:endParaRPr>
        </a:p>
      </dgm:t>
    </dgm:pt>
    <dgm:pt modelId="{9A7529E7-4C6D-4D02-88D1-FB6BC9D639F4}" type="sibTrans" cxnId="{6443CCAD-B164-4E05-87E9-193AEE58E298}">
      <dgm:prSet/>
      <dgm:spPr/>
      <dgm:t>
        <a:bodyPr/>
        <a:lstStyle/>
        <a:p>
          <a:endParaRPr lang="en-US">
            <a:solidFill>
              <a:schemeClr val="tx1"/>
            </a:solidFill>
          </a:endParaRPr>
        </a:p>
      </dgm:t>
    </dgm:pt>
    <dgm:pt modelId="{15A1AC52-643C-40C2-9EBC-A7BE1F1B857A}">
      <dgm:prSet custT="1"/>
      <dgm:spPr/>
      <dgm:t>
        <a:bodyPr/>
        <a:lstStyle/>
        <a:p>
          <a:pPr>
            <a:buSzPct val="130000"/>
            <a:buFont typeface="Symbol" panose="05050102010706020507" pitchFamily="18" charset="2"/>
            <a:buNone/>
          </a:pPr>
          <a:r>
            <a:rPr lang="en-US" sz="2000" b="1" dirty="0">
              <a:solidFill>
                <a:schemeClr val="tx1"/>
              </a:solidFill>
            </a:rPr>
            <a:t>Accessibility</a:t>
          </a:r>
        </a:p>
      </dgm:t>
    </dgm:pt>
    <dgm:pt modelId="{FB7A7B57-5A73-47BE-8652-36224F8641EA}" type="parTrans" cxnId="{2CCCB00D-343F-4529-8ABA-E64CD890C1DD}">
      <dgm:prSet/>
      <dgm:spPr/>
      <dgm:t>
        <a:bodyPr/>
        <a:lstStyle/>
        <a:p>
          <a:endParaRPr lang="en-US">
            <a:solidFill>
              <a:schemeClr val="tx1"/>
            </a:solidFill>
          </a:endParaRPr>
        </a:p>
      </dgm:t>
    </dgm:pt>
    <dgm:pt modelId="{074E55D3-E513-44DE-859F-860E0530D1EB}" type="sibTrans" cxnId="{2CCCB00D-343F-4529-8ABA-E64CD890C1DD}">
      <dgm:prSet/>
      <dgm:spPr/>
      <dgm:t>
        <a:bodyPr/>
        <a:lstStyle/>
        <a:p>
          <a:endParaRPr lang="en-US">
            <a:solidFill>
              <a:schemeClr val="tx1"/>
            </a:solidFill>
          </a:endParaRPr>
        </a:p>
      </dgm:t>
    </dgm:pt>
    <dgm:pt modelId="{DAF410CE-5F1C-4B6A-A75E-E10D89CB276F}">
      <dgm:prSet/>
      <dgm:spPr/>
      <dgm:t>
        <a:bodyPr/>
        <a:lstStyle/>
        <a:p>
          <a:pPr>
            <a:buSzPct val="130000"/>
            <a:buFont typeface="Arial" panose="020B0604020202020204" pitchFamily="34" charset="0"/>
            <a:buChar char="•"/>
          </a:pPr>
          <a:r>
            <a:rPr lang="en-US" sz="1400" dirty="0">
              <a:solidFill>
                <a:schemeClr val="tx1"/>
              </a:solidFill>
            </a:rPr>
            <a:t>New translations of the LEAP user interface in 14 languages: making it more accessible and helping to improve engagement between modelers and stakeholders. </a:t>
          </a:r>
        </a:p>
      </dgm:t>
    </dgm:pt>
    <dgm:pt modelId="{998CB74F-F0F6-4F06-9C53-288D5355AB8C}" type="parTrans" cxnId="{31204612-45CC-4775-A399-2415E2CB99C6}">
      <dgm:prSet/>
      <dgm:spPr/>
      <dgm:t>
        <a:bodyPr/>
        <a:lstStyle/>
        <a:p>
          <a:endParaRPr lang="en-US">
            <a:solidFill>
              <a:schemeClr val="tx1"/>
            </a:solidFill>
          </a:endParaRPr>
        </a:p>
      </dgm:t>
    </dgm:pt>
    <dgm:pt modelId="{6D82437F-9936-4DAD-8431-D8E409DC6610}" type="sibTrans" cxnId="{31204612-45CC-4775-A399-2415E2CB99C6}">
      <dgm:prSet/>
      <dgm:spPr/>
      <dgm:t>
        <a:bodyPr/>
        <a:lstStyle/>
        <a:p>
          <a:endParaRPr lang="en-US">
            <a:solidFill>
              <a:schemeClr val="tx1"/>
            </a:solidFill>
          </a:endParaRPr>
        </a:p>
      </dgm:t>
    </dgm:pt>
    <dgm:pt modelId="{2480EC03-05A2-47B3-83C4-150741F7402A}">
      <dgm:prSet custT="1"/>
      <dgm:spPr/>
      <dgm:t>
        <a:bodyPr/>
        <a:lstStyle/>
        <a:p>
          <a:pPr>
            <a:buSzPct val="130000"/>
            <a:buFont typeface="Symbol" panose="05050102010706020507" pitchFamily="18" charset="2"/>
            <a:buNone/>
          </a:pPr>
          <a:r>
            <a:rPr lang="en-US" sz="2000" b="1" dirty="0">
              <a:solidFill>
                <a:schemeClr val="tx1"/>
              </a:solidFill>
            </a:rPr>
            <a:t>User Interface (UI)</a:t>
          </a:r>
          <a:endParaRPr lang="en-US" sz="2000" dirty="0">
            <a:solidFill>
              <a:schemeClr val="tx1"/>
            </a:solidFill>
          </a:endParaRPr>
        </a:p>
      </dgm:t>
    </dgm:pt>
    <dgm:pt modelId="{F6E68BF3-913F-4639-8A7F-43C4EBC09E69}" type="parTrans" cxnId="{35AC8DFA-016A-45CE-9686-5F3BE5FE23E7}">
      <dgm:prSet/>
      <dgm:spPr/>
      <dgm:t>
        <a:bodyPr/>
        <a:lstStyle/>
        <a:p>
          <a:endParaRPr lang="en-US">
            <a:solidFill>
              <a:schemeClr val="tx1"/>
            </a:solidFill>
          </a:endParaRPr>
        </a:p>
      </dgm:t>
    </dgm:pt>
    <dgm:pt modelId="{F9A3EA73-E59B-4A8B-813F-12517700AE8F}" type="sibTrans" cxnId="{35AC8DFA-016A-45CE-9686-5F3BE5FE23E7}">
      <dgm:prSet/>
      <dgm:spPr/>
      <dgm:t>
        <a:bodyPr/>
        <a:lstStyle/>
        <a:p>
          <a:endParaRPr lang="en-US">
            <a:solidFill>
              <a:schemeClr val="tx1"/>
            </a:solidFill>
          </a:endParaRPr>
        </a:p>
      </dgm:t>
    </dgm:pt>
    <dgm:pt modelId="{C1F56D10-F111-4569-82E5-6A0633645FA8}">
      <dgm:prSet/>
      <dgm:spPr/>
      <dgm:t>
        <a:bodyPr/>
        <a:lstStyle/>
        <a:p>
          <a:pPr>
            <a:buSzPct val="130000"/>
            <a:buFont typeface="Arial" panose="020B0604020202020204" pitchFamily="34" charset="0"/>
            <a:buChar char="•"/>
          </a:pPr>
          <a:r>
            <a:rPr lang="en-US" sz="1400" dirty="0">
              <a:solidFill>
                <a:schemeClr val="tx1"/>
              </a:solidFill>
            </a:rPr>
            <a:t>Major revamp of the user interface making it easier and more enjoyable to use, while still being immediately recognizable for existing users. </a:t>
          </a:r>
        </a:p>
      </dgm:t>
    </dgm:pt>
    <dgm:pt modelId="{66D8D384-A945-4C89-B807-166FE4ED7EF0}" type="parTrans" cxnId="{BC213B7C-7C77-4910-A3EA-D187E51E07D9}">
      <dgm:prSet/>
      <dgm:spPr/>
      <dgm:t>
        <a:bodyPr/>
        <a:lstStyle/>
        <a:p>
          <a:endParaRPr lang="en-US">
            <a:solidFill>
              <a:schemeClr val="tx1"/>
            </a:solidFill>
          </a:endParaRPr>
        </a:p>
      </dgm:t>
    </dgm:pt>
    <dgm:pt modelId="{D2A679C9-74C3-446A-A7C0-793E4B80AAED}" type="sibTrans" cxnId="{BC213B7C-7C77-4910-A3EA-D187E51E07D9}">
      <dgm:prSet/>
      <dgm:spPr/>
      <dgm:t>
        <a:bodyPr/>
        <a:lstStyle/>
        <a:p>
          <a:endParaRPr lang="en-US">
            <a:solidFill>
              <a:schemeClr val="tx1"/>
            </a:solidFill>
          </a:endParaRPr>
        </a:p>
      </dgm:t>
    </dgm:pt>
    <dgm:pt modelId="{334CC421-62BE-41F6-BC39-74488E46E79B}" type="pres">
      <dgm:prSet presAssocID="{44A4F429-A022-4A9E-B820-39AF8F2A3C3C}" presName="linearFlow" presStyleCnt="0">
        <dgm:presLayoutVars>
          <dgm:dir/>
          <dgm:resizeHandles val="exact"/>
        </dgm:presLayoutVars>
      </dgm:prSet>
      <dgm:spPr/>
    </dgm:pt>
    <dgm:pt modelId="{939E5DC5-9721-45F0-A585-730C78B2F2A1}" type="pres">
      <dgm:prSet presAssocID="{0D5C50F9-45B3-44D2-B3F4-6787B7A84F30}" presName="composite" presStyleCnt="0"/>
      <dgm:spPr/>
    </dgm:pt>
    <dgm:pt modelId="{4ED3168A-FA3E-498B-84CD-895BA6300920}" type="pres">
      <dgm:prSet presAssocID="{0D5C50F9-45B3-44D2-B3F4-6787B7A84F30}" presName="imgShp" presStyleLbl="fgImgPlace1" presStyleIdx="0" presStyleCnt="3"/>
      <dgm:spPr>
        <a:blipFill rotWithShape="1">
          <a:blip xmlns:r="http://schemas.openxmlformats.org/officeDocument/2006/relationships" r:embed="rId1"/>
          <a:srcRect/>
          <a:stretch>
            <a:fillRect l="-3000" r="-3000"/>
          </a:stretch>
        </a:blipFill>
      </dgm:spPr>
    </dgm:pt>
    <dgm:pt modelId="{7697A548-E91F-4771-9782-4A4D4BFCC281}" type="pres">
      <dgm:prSet presAssocID="{0D5C50F9-45B3-44D2-B3F4-6787B7A84F30}" presName="txShp" presStyleLbl="node1" presStyleIdx="0" presStyleCnt="3">
        <dgm:presLayoutVars>
          <dgm:bulletEnabled val="1"/>
        </dgm:presLayoutVars>
      </dgm:prSet>
      <dgm:spPr/>
    </dgm:pt>
    <dgm:pt modelId="{5AAB3FD0-CDAE-4026-BBA6-658B2D588A1A}" type="pres">
      <dgm:prSet presAssocID="{A0BEFBF3-F4BF-4ECA-85C8-5F0C9C14162D}" presName="spacing" presStyleCnt="0"/>
      <dgm:spPr/>
    </dgm:pt>
    <dgm:pt modelId="{15DD7E25-AF85-4BA9-A62A-D38F4E598531}" type="pres">
      <dgm:prSet presAssocID="{15A1AC52-643C-40C2-9EBC-A7BE1F1B857A}" presName="composite" presStyleCnt="0"/>
      <dgm:spPr/>
    </dgm:pt>
    <dgm:pt modelId="{C67A66EF-5925-4596-BF95-860CB41748F2}" type="pres">
      <dgm:prSet presAssocID="{15A1AC52-643C-40C2-9EBC-A7BE1F1B857A}" presName="imgShp" presStyleLbl="fgImgPlace1" presStyleIdx="1" presStyleCnt="3"/>
      <dgm:spPr>
        <a:blipFill rotWithShape="1">
          <a:blip xmlns:r="http://schemas.openxmlformats.org/officeDocument/2006/relationships" r:embed="rId2"/>
          <a:srcRect/>
          <a:stretch>
            <a:fillRect l="-6000" r="-6000"/>
          </a:stretch>
        </a:blipFill>
      </dgm:spPr>
    </dgm:pt>
    <dgm:pt modelId="{EB58AEBA-CA23-4714-8F49-FA9317A95EE5}" type="pres">
      <dgm:prSet presAssocID="{15A1AC52-643C-40C2-9EBC-A7BE1F1B857A}" presName="txShp" presStyleLbl="node1" presStyleIdx="1" presStyleCnt="3">
        <dgm:presLayoutVars>
          <dgm:bulletEnabled val="1"/>
        </dgm:presLayoutVars>
      </dgm:prSet>
      <dgm:spPr/>
    </dgm:pt>
    <dgm:pt modelId="{E0E30AAE-F3D1-489C-9FA2-F32F599573FB}" type="pres">
      <dgm:prSet presAssocID="{074E55D3-E513-44DE-859F-860E0530D1EB}" presName="spacing" presStyleCnt="0"/>
      <dgm:spPr/>
    </dgm:pt>
    <dgm:pt modelId="{8E5E7057-2B54-48F0-906F-4C4E3C2AE9EB}" type="pres">
      <dgm:prSet presAssocID="{2480EC03-05A2-47B3-83C4-150741F7402A}" presName="composite" presStyleCnt="0"/>
      <dgm:spPr/>
    </dgm:pt>
    <dgm:pt modelId="{36FB886B-4B12-4A7C-9F1B-4BFC45EF2809}" type="pres">
      <dgm:prSet presAssocID="{2480EC03-05A2-47B3-83C4-150741F7402A}" presName="imgShp" presStyleLbl="fgImgPlace1" presStyleIdx="2" presStyleCnt="3"/>
      <dgm:spPr>
        <a:blipFill dpi="0" rotWithShape="1">
          <a:blip xmlns:r="http://schemas.openxmlformats.org/officeDocument/2006/relationships" r:embed="rId3"/>
          <a:srcRect/>
          <a:stretch>
            <a:fillRect l="-54374" t="-7585" r="-54374" b="-7585"/>
          </a:stretch>
        </a:blipFill>
      </dgm:spPr>
    </dgm:pt>
    <dgm:pt modelId="{25437B46-B902-43E7-A251-B5ABFB81F426}" type="pres">
      <dgm:prSet presAssocID="{2480EC03-05A2-47B3-83C4-150741F7402A}" presName="txShp" presStyleLbl="node1" presStyleIdx="2" presStyleCnt="3">
        <dgm:presLayoutVars>
          <dgm:bulletEnabled val="1"/>
        </dgm:presLayoutVars>
      </dgm:prSet>
      <dgm:spPr/>
    </dgm:pt>
  </dgm:ptLst>
  <dgm:cxnLst>
    <dgm:cxn modelId="{FCFCAD04-771C-4F3B-99EF-5D843349F6D1}" type="presOf" srcId="{0D5C50F9-45B3-44D2-B3F4-6787B7A84F30}" destId="{7697A548-E91F-4771-9782-4A4D4BFCC281}" srcOrd="0" destOrd="0" presId="urn:microsoft.com/office/officeart/2005/8/layout/vList3"/>
    <dgm:cxn modelId="{2CCCB00D-343F-4529-8ABA-E64CD890C1DD}" srcId="{44A4F429-A022-4A9E-B820-39AF8F2A3C3C}" destId="{15A1AC52-643C-40C2-9EBC-A7BE1F1B857A}" srcOrd="1" destOrd="0" parTransId="{FB7A7B57-5A73-47BE-8652-36224F8641EA}" sibTransId="{074E55D3-E513-44DE-859F-860E0530D1EB}"/>
    <dgm:cxn modelId="{31204612-45CC-4775-A399-2415E2CB99C6}" srcId="{15A1AC52-643C-40C2-9EBC-A7BE1F1B857A}" destId="{DAF410CE-5F1C-4B6A-A75E-E10D89CB276F}" srcOrd="0" destOrd="0" parTransId="{998CB74F-F0F6-4F06-9C53-288D5355AB8C}" sibTransId="{6D82437F-9936-4DAD-8431-D8E409DC6610}"/>
    <dgm:cxn modelId="{BD279912-4A4B-4472-99B3-0AA4E0F7D50E}" type="presOf" srcId="{DAF410CE-5F1C-4B6A-A75E-E10D89CB276F}" destId="{EB58AEBA-CA23-4714-8F49-FA9317A95EE5}" srcOrd="0" destOrd="1" presId="urn:microsoft.com/office/officeart/2005/8/layout/vList3"/>
    <dgm:cxn modelId="{2E32BA27-09E8-4F44-B995-0F6C0D983892}" srcId="{44A4F429-A022-4A9E-B820-39AF8F2A3C3C}" destId="{0D5C50F9-45B3-44D2-B3F4-6787B7A84F30}" srcOrd="0" destOrd="0" parTransId="{747FCC1B-FC77-4F0A-8827-A812EB5CE9C9}" sibTransId="{A0BEFBF3-F4BF-4ECA-85C8-5F0C9C14162D}"/>
    <dgm:cxn modelId="{15511533-7546-485D-8CFD-D87472C5A713}" type="presOf" srcId="{44A4F429-A022-4A9E-B820-39AF8F2A3C3C}" destId="{334CC421-62BE-41F6-BC39-74488E46E79B}" srcOrd="0" destOrd="0" presId="urn:microsoft.com/office/officeart/2005/8/layout/vList3"/>
    <dgm:cxn modelId="{78425172-3D27-4E8A-AF19-0E2A397E9A52}" type="presOf" srcId="{A44E1511-5EE9-4459-A50D-AFD660B86032}" destId="{7697A548-E91F-4771-9782-4A4D4BFCC281}" srcOrd="0" destOrd="1" presId="urn:microsoft.com/office/officeart/2005/8/layout/vList3"/>
    <dgm:cxn modelId="{BC213B7C-7C77-4910-A3EA-D187E51E07D9}" srcId="{2480EC03-05A2-47B3-83C4-150741F7402A}" destId="{C1F56D10-F111-4569-82E5-6A0633645FA8}" srcOrd="0" destOrd="0" parTransId="{66D8D384-A945-4C89-B807-166FE4ED7EF0}" sibTransId="{D2A679C9-74C3-446A-A7C0-793E4B80AAED}"/>
    <dgm:cxn modelId="{6443CCAD-B164-4E05-87E9-193AEE58E298}" srcId="{0D5C50F9-45B3-44D2-B3F4-6787B7A84F30}" destId="{A44E1511-5EE9-4459-A50D-AFD660B86032}" srcOrd="0" destOrd="0" parTransId="{1D1E09F4-58DD-4665-8C15-13E08CAFAEAA}" sibTransId="{9A7529E7-4C6D-4D02-88D1-FB6BC9D639F4}"/>
    <dgm:cxn modelId="{C46E17D9-E148-4CB8-83FC-B882B1EE9055}" type="presOf" srcId="{C1F56D10-F111-4569-82E5-6A0633645FA8}" destId="{25437B46-B902-43E7-A251-B5ABFB81F426}" srcOrd="0" destOrd="1" presId="urn:microsoft.com/office/officeart/2005/8/layout/vList3"/>
    <dgm:cxn modelId="{547C67E1-FEAF-4818-968A-1D17CC8CD21B}" type="presOf" srcId="{2480EC03-05A2-47B3-83C4-150741F7402A}" destId="{25437B46-B902-43E7-A251-B5ABFB81F426}" srcOrd="0" destOrd="0" presId="urn:microsoft.com/office/officeart/2005/8/layout/vList3"/>
    <dgm:cxn modelId="{2CD5DDF0-C794-4CB0-A019-11EBA2BA453F}" type="presOf" srcId="{15A1AC52-643C-40C2-9EBC-A7BE1F1B857A}" destId="{EB58AEBA-CA23-4714-8F49-FA9317A95EE5}" srcOrd="0" destOrd="0" presId="urn:microsoft.com/office/officeart/2005/8/layout/vList3"/>
    <dgm:cxn modelId="{35AC8DFA-016A-45CE-9686-5F3BE5FE23E7}" srcId="{44A4F429-A022-4A9E-B820-39AF8F2A3C3C}" destId="{2480EC03-05A2-47B3-83C4-150741F7402A}" srcOrd="2" destOrd="0" parTransId="{F6E68BF3-913F-4639-8A7F-43C4EBC09E69}" sibTransId="{F9A3EA73-E59B-4A8B-813F-12517700AE8F}"/>
    <dgm:cxn modelId="{711D67BF-6DC9-457F-A47C-13D5D8034E3A}" type="presParOf" srcId="{334CC421-62BE-41F6-BC39-74488E46E79B}" destId="{939E5DC5-9721-45F0-A585-730C78B2F2A1}" srcOrd="0" destOrd="0" presId="urn:microsoft.com/office/officeart/2005/8/layout/vList3"/>
    <dgm:cxn modelId="{27C3CDAB-6538-4CEA-B446-2E3381ACDF88}" type="presParOf" srcId="{939E5DC5-9721-45F0-A585-730C78B2F2A1}" destId="{4ED3168A-FA3E-498B-84CD-895BA6300920}" srcOrd="0" destOrd="0" presId="urn:microsoft.com/office/officeart/2005/8/layout/vList3"/>
    <dgm:cxn modelId="{C7443332-BFA4-4AB9-A6D8-F886560C53A8}" type="presParOf" srcId="{939E5DC5-9721-45F0-A585-730C78B2F2A1}" destId="{7697A548-E91F-4771-9782-4A4D4BFCC281}" srcOrd="1" destOrd="0" presId="urn:microsoft.com/office/officeart/2005/8/layout/vList3"/>
    <dgm:cxn modelId="{2E182258-F847-4ACA-8A2D-D14A1AC16787}" type="presParOf" srcId="{334CC421-62BE-41F6-BC39-74488E46E79B}" destId="{5AAB3FD0-CDAE-4026-BBA6-658B2D588A1A}" srcOrd="1" destOrd="0" presId="urn:microsoft.com/office/officeart/2005/8/layout/vList3"/>
    <dgm:cxn modelId="{FE308042-3F85-438C-8D73-4449F1559E34}" type="presParOf" srcId="{334CC421-62BE-41F6-BC39-74488E46E79B}" destId="{15DD7E25-AF85-4BA9-A62A-D38F4E598531}" srcOrd="2" destOrd="0" presId="urn:microsoft.com/office/officeart/2005/8/layout/vList3"/>
    <dgm:cxn modelId="{04D00C48-8A67-4110-ADB4-FAB09C0589B5}" type="presParOf" srcId="{15DD7E25-AF85-4BA9-A62A-D38F4E598531}" destId="{C67A66EF-5925-4596-BF95-860CB41748F2}" srcOrd="0" destOrd="0" presId="urn:microsoft.com/office/officeart/2005/8/layout/vList3"/>
    <dgm:cxn modelId="{BCC09C68-FDB0-494C-B9AC-980C2ACDF144}" type="presParOf" srcId="{15DD7E25-AF85-4BA9-A62A-D38F4E598531}" destId="{EB58AEBA-CA23-4714-8F49-FA9317A95EE5}" srcOrd="1" destOrd="0" presId="urn:microsoft.com/office/officeart/2005/8/layout/vList3"/>
    <dgm:cxn modelId="{2C2DA7C9-C115-437B-9035-7BEAD842E02E}" type="presParOf" srcId="{334CC421-62BE-41F6-BC39-74488E46E79B}" destId="{E0E30AAE-F3D1-489C-9FA2-F32F599573FB}" srcOrd="3" destOrd="0" presId="urn:microsoft.com/office/officeart/2005/8/layout/vList3"/>
    <dgm:cxn modelId="{324DF445-4F30-4F17-8385-7EA3551064A1}" type="presParOf" srcId="{334CC421-62BE-41F6-BC39-74488E46E79B}" destId="{8E5E7057-2B54-48F0-906F-4C4E3C2AE9EB}" srcOrd="4" destOrd="0" presId="urn:microsoft.com/office/officeart/2005/8/layout/vList3"/>
    <dgm:cxn modelId="{BAF25A13-14B0-46BD-9A9B-ACC209E56553}" type="presParOf" srcId="{8E5E7057-2B54-48F0-906F-4C4E3C2AE9EB}" destId="{36FB886B-4B12-4A7C-9F1B-4BFC45EF2809}" srcOrd="0" destOrd="0" presId="urn:microsoft.com/office/officeart/2005/8/layout/vList3"/>
    <dgm:cxn modelId="{6CA6C18B-DB3D-4CAE-922D-0580AF276B2D}" type="presParOf" srcId="{8E5E7057-2B54-48F0-906F-4C4E3C2AE9EB}" destId="{25437B46-B902-43E7-A251-B5ABFB81F426}"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A4F429-A022-4A9E-B820-39AF8F2A3C3C}" type="doc">
      <dgm:prSet loTypeId="urn:microsoft.com/office/officeart/2005/8/layout/vList3" loCatId="picture" qsTypeId="urn:microsoft.com/office/officeart/2005/8/quickstyle/simple1" qsCatId="simple" csTypeId="urn:microsoft.com/office/officeart/2005/8/colors/accent0_2" csCatId="mainScheme" phldr="1"/>
      <dgm:spPr/>
    </dgm:pt>
    <dgm:pt modelId="{0D5C50F9-45B3-44D2-B3F4-6787B7A84F30}">
      <dgm:prSet phldrT="[Text]" custT="1"/>
      <dgm:spPr/>
      <dgm:t>
        <a:bodyPr/>
        <a:lstStyle/>
        <a:p>
          <a:pPr>
            <a:buSzPct val="130000"/>
            <a:buFont typeface="Symbol" panose="05050102010706020507" pitchFamily="18" charset="2"/>
            <a:buNone/>
          </a:pPr>
          <a:r>
            <a:rPr lang="en-US" sz="2000" b="1">
              <a:solidFill>
                <a:schemeClr val="tx1"/>
              </a:solidFill>
            </a:rPr>
            <a:t>Full Energy System Optimization Modeling</a:t>
          </a:r>
          <a:endParaRPr lang="en-US" sz="2000" dirty="0">
            <a:solidFill>
              <a:schemeClr val="tx1"/>
            </a:solidFill>
          </a:endParaRPr>
        </a:p>
      </dgm:t>
    </dgm:pt>
    <dgm:pt modelId="{747FCC1B-FC77-4F0A-8827-A812EB5CE9C9}" type="parTrans" cxnId="{2E32BA27-09E8-4F44-B995-0F6C0D983892}">
      <dgm:prSet/>
      <dgm:spPr/>
      <dgm:t>
        <a:bodyPr/>
        <a:lstStyle/>
        <a:p>
          <a:endParaRPr lang="en-US">
            <a:solidFill>
              <a:schemeClr val="tx1"/>
            </a:solidFill>
          </a:endParaRPr>
        </a:p>
      </dgm:t>
    </dgm:pt>
    <dgm:pt modelId="{A0BEFBF3-F4BF-4ECA-85C8-5F0C9C14162D}" type="sibTrans" cxnId="{2E32BA27-09E8-4F44-B995-0F6C0D983892}">
      <dgm:prSet/>
      <dgm:spPr/>
      <dgm:t>
        <a:bodyPr/>
        <a:lstStyle/>
        <a:p>
          <a:endParaRPr lang="en-US">
            <a:solidFill>
              <a:schemeClr val="tx1"/>
            </a:solidFill>
          </a:endParaRPr>
        </a:p>
      </dgm:t>
    </dgm:pt>
    <dgm:pt modelId="{724F94A6-D093-4462-AB44-FCCA6F9B42BC}">
      <dgm:prSet phldrT="[Text]"/>
      <dgm:spPr/>
      <dgm:t>
        <a:bodyPr/>
        <a:lstStyle/>
        <a:p>
          <a:r>
            <a:rPr lang="en-US" sz="2000" b="1" dirty="0">
              <a:solidFill>
                <a:schemeClr val="tx1"/>
              </a:solidFill>
            </a:rPr>
            <a:t>The LEAP Cloud Data Server (LCDS)</a:t>
          </a:r>
          <a:endParaRPr lang="en-US" sz="2000" dirty="0">
            <a:solidFill>
              <a:schemeClr val="tx1"/>
            </a:solidFill>
          </a:endParaRPr>
        </a:p>
      </dgm:t>
    </dgm:pt>
    <dgm:pt modelId="{6364DF5F-CFD7-4D5B-B0D2-0D0E18DEED64}" type="parTrans" cxnId="{30E5F842-0DB7-4643-8437-4D794ECC86DE}">
      <dgm:prSet/>
      <dgm:spPr/>
      <dgm:t>
        <a:bodyPr/>
        <a:lstStyle/>
        <a:p>
          <a:endParaRPr lang="en-US">
            <a:solidFill>
              <a:schemeClr val="tx1"/>
            </a:solidFill>
          </a:endParaRPr>
        </a:p>
      </dgm:t>
    </dgm:pt>
    <dgm:pt modelId="{9A10C206-2E2E-43B7-B8CB-99F19EEB6286}" type="sibTrans" cxnId="{30E5F842-0DB7-4643-8437-4D794ECC86DE}">
      <dgm:prSet/>
      <dgm:spPr/>
      <dgm:t>
        <a:bodyPr/>
        <a:lstStyle/>
        <a:p>
          <a:endParaRPr lang="en-US">
            <a:solidFill>
              <a:schemeClr val="tx1"/>
            </a:solidFill>
          </a:endParaRPr>
        </a:p>
      </dgm:t>
    </dgm:pt>
    <dgm:pt modelId="{BD8140DB-30FB-40F2-A7BE-13F68FBA1FF8}">
      <dgm:prSet/>
      <dgm:spPr/>
      <dgm:t>
        <a:bodyPr/>
        <a:lstStyle/>
        <a:p>
          <a:r>
            <a:rPr lang="en-US" sz="1400" dirty="0">
              <a:solidFill>
                <a:schemeClr val="tx1"/>
              </a:solidFill>
            </a:rPr>
            <a:t>Powerful and easy-to-use methods for modeling holistic decarbonization pathways.</a:t>
          </a:r>
        </a:p>
      </dgm:t>
    </dgm:pt>
    <dgm:pt modelId="{E059310B-AE7F-48AD-8101-DF79D5307B02}" type="parTrans" cxnId="{5D67937D-FA73-4B88-98A0-06A090D28102}">
      <dgm:prSet/>
      <dgm:spPr/>
      <dgm:t>
        <a:bodyPr/>
        <a:lstStyle/>
        <a:p>
          <a:endParaRPr lang="en-US">
            <a:solidFill>
              <a:schemeClr val="tx1"/>
            </a:solidFill>
          </a:endParaRPr>
        </a:p>
      </dgm:t>
    </dgm:pt>
    <dgm:pt modelId="{E6D65D50-B2EC-493C-A007-9640B90287B6}" type="sibTrans" cxnId="{5D67937D-FA73-4B88-98A0-06A090D28102}">
      <dgm:prSet/>
      <dgm:spPr/>
      <dgm:t>
        <a:bodyPr/>
        <a:lstStyle/>
        <a:p>
          <a:endParaRPr lang="en-US">
            <a:solidFill>
              <a:schemeClr val="tx1"/>
            </a:solidFill>
          </a:endParaRPr>
        </a:p>
      </dgm:t>
    </dgm:pt>
    <dgm:pt modelId="{4319C2DF-3784-4EF5-8B5D-39EC2DD7091A}">
      <dgm:prSet custT="1"/>
      <dgm:spPr/>
      <dgm:t>
        <a:bodyPr/>
        <a:lstStyle/>
        <a:p>
          <a:r>
            <a:rPr lang="en-US" sz="1400">
              <a:solidFill>
                <a:schemeClr val="tx1"/>
              </a:solidFill>
            </a:rPr>
            <a:t>Simplifying data collection and model maintenance.</a:t>
          </a:r>
          <a:endParaRPr lang="en-US" sz="1400" dirty="0">
            <a:solidFill>
              <a:schemeClr val="tx1"/>
            </a:solidFill>
          </a:endParaRPr>
        </a:p>
      </dgm:t>
    </dgm:pt>
    <dgm:pt modelId="{96CE7873-D48C-4662-A0EC-B136FB745B2B}" type="parTrans" cxnId="{B14BF7D8-D4BC-42E4-8981-CF0796CB0C0A}">
      <dgm:prSet/>
      <dgm:spPr/>
      <dgm:t>
        <a:bodyPr/>
        <a:lstStyle/>
        <a:p>
          <a:endParaRPr lang="en-US">
            <a:solidFill>
              <a:schemeClr val="tx1"/>
            </a:solidFill>
          </a:endParaRPr>
        </a:p>
      </dgm:t>
    </dgm:pt>
    <dgm:pt modelId="{FB79533C-486C-45D8-B971-3537C25ADD0E}" type="sibTrans" cxnId="{B14BF7D8-D4BC-42E4-8981-CF0796CB0C0A}">
      <dgm:prSet/>
      <dgm:spPr/>
      <dgm:t>
        <a:bodyPr/>
        <a:lstStyle/>
        <a:p>
          <a:endParaRPr lang="en-US">
            <a:solidFill>
              <a:schemeClr val="tx1"/>
            </a:solidFill>
          </a:endParaRPr>
        </a:p>
      </dgm:t>
    </dgm:pt>
    <dgm:pt modelId="{91844225-EEAE-4E96-B05A-9CB568A22460}">
      <dgm:prSet custT="1"/>
      <dgm:spPr/>
      <dgm:t>
        <a:bodyPr/>
        <a:lstStyle/>
        <a:p>
          <a:r>
            <a:rPr lang="en-US" sz="2000" b="1">
              <a:solidFill>
                <a:schemeClr val="tx1"/>
              </a:solidFill>
            </a:rPr>
            <a:t>Plugins</a:t>
          </a:r>
          <a:endParaRPr lang="en-US" sz="2000" dirty="0">
            <a:solidFill>
              <a:schemeClr val="tx1"/>
            </a:solidFill>
          </a:endParaRPr>
        </a:p>
      </dgm:t>
    </dgm:pt>
    <dgm:pt modelId="{A50833F7-257A-4879-B6F9-64881AB831B7}" type="parTrans" cxnId="{769AA2EA-E3AA-4EC7-9F71-747767A75289}">
      <dgm:prSet/>
      <dgm:spPr/>
      <dgm:t>
        <a:bodyPr/>
        <a:lstStyle/>
        <a:p>
          <a:endParaRPr lang="en-US">
            <a:solidFill>
              <a:schemeClr val="tx1"/>
            </a:solidFill>
          </a:endParaRPr>
        </a:p>
      </dgm:t>
    </dgm:pt>
    <dgm:pt modelId="{ADA5970A-BF7B-483B-9E6A-5586DB918CD4}" type="sibTrans" cxnId="{769AA2EA-E3AA-4EC7-9F71-747767A75289}">
      <dgm:prSet/>
      <dgm:spPr/>
      <dgm:t>
        <a:bodyPr/>
        <a:lstStyle/>
        <a:p>
          <a:endParaRPr lang="en-US">
            <a:solidFill>
              <a:schemeClr val="tx1"/>
            </a:solidFill>
          </a:endParaRPr>
        </a:p>
      </dgm:t>
    </dgm:pt>
    <dgm:pt modelId="{FB020C2C-23D8-460F-95A0-A39B91708854}">
      <dgm:prSet custT="1"/>
      <dgm:spPr/>
      <dgm:t>
        <a:bodyPr/>
        <a:lstStyle/>
        <a:p>
          <a:r>
            <a:rPr lang="en-US" sz="1400">
              <a:solidFill>
                <a:schemeClr val="tx1"/>
              </a:solidFill>
            </a:rPr>
            <a:t>Simpler, more modular, and more community-based model development.</a:t>
          </a:r>
          <a:endParaRPr lang="en-US" sz="1400" dirty="0">
            <a:solidFill>
              <a:schemeClr val="tx1"/>
            </a:solidFill>
          </a:endParaRPr>
        </a:p>
      </dgm:t>
    </dgm:pt>
    <dgm:pt modelId="{3ACEC4B2-530B-41B6-ABE6-326B34814067}" type="parTrans" cxnId="{ED797C37-E6A8-440F-BB87-C126D11B1819}">
      <dgm:prSet/>
      <dgm:spPr/>
      <dgm:t>
        <a:bodyPr/>
        <a:lstStyle/>
        <a:p>
          <a:endParaRPr lang="en-US">
            <a:solidFill>
              <a:schemeClr val="tx1"/>
            </a:solidFill>
          </a:endParaRPr>
        </a:p>
      </dgm:t>
    </dgm:pt>
    <dgm:pt modelId="{6208E2E3-6FD0-4A76-9051-2F0CF22F12DC}" type="sibTrans" cxnId="{ED797C37-E6A8-440F-BB87-C126D11B1819}">
      <dgm:prSet/>
      <dgm:spPr/>
      <dgm:t>
        <a:bodyPr/>
        <a:lstStyle/>
        <a:p>
          <a:endParaRPr lang="en-US">
            <a:solidFill>
              <a:schemeClr val="tx1"/>
            </a:solidFill>
          </a:endParaRPr>
        </a:p>
      </dgm:t>
    </dgm:pt>
    <dgm:pt modelId="{D36F7C76-DAA4-43FB-8B53-E5B3D0B091B8}">
      <dgm:prSet/>
      <dgm:spPr/>
      <dgm:t>
        <a:bodyPr/>
        <a:lstStyle/>
        <a:p>
          <a:endParaRPr lang="en-US" sz="1400" dirty="0">
            <a:solidFill>
              <a:schemeClr val="tx1"/>
            </a:solidFill>
          </a:endParaRPr>
        </a:p>
      </dgm:t>
    </dgm:pt>
    <dgm:pt modelId="{67873EC8-0F6E-4930-B505-2DF920CF339D}" type="parTrans" cxnId="{E58AA09B-632E-4415-AE77-E7080A11A9F4}">
      <dgm:prSet/>
      <dgm:spPr/>
      <dgm:t>
        <a:bodyPr/>
        <a:lstStyle/>
        <a:p>
          <a:endParaRPr lang="en-US"/>
        </a:p>
      </dgm:t>
    </dgm:pt>
    <dgm:pt modelId="{31A25B20-6315-45C8-91AC-50E4A5F188BD}" type="sibTrans" cxnId="{E58AA09B-632E-4415-AE77-E7080A11A9F4}">
      <dgm:prSet/>
      <dgm:spPr/>
      <dgm:t>
        <a:bodyPr/>
        <a:lstStyle/>
        <a:p>
          <a:endParaRPr lang="en-US"/>
        </a:p>
      </dgm:t>
    </dgm:pt>
    <dgm:pt modelId="{334CC421-62BE-41F6-BC39-74488E46E79B}" type="pres">
      <dgm:prSet presAssocID="{44A4F429-A022-4A9E-B820-39AF8F2A3C3C}" presName="linearFlow" presStyleCnt="0">
        <dgm:presLayoutVars>
          <dgm:dir/>
          <dgm:resizeHandles val="exact"/>
        </dgm:presLayoutVars>
      </dgm:prSet>
      <dgm:spPr/>
    </dgm:pt>
    <dgm:pt modelId="{939E5DC5-9721-45F0-A585-730C78B2F2A1}" type="pres">
      <dgm:prSet presAssocID="{0D5C50F9-45B3-44D2-B3F4-6787B7A84F30}" presName="composite" presStyleCnt="0"/>
      <dgm:spPr/>
    </dgm:pt>
    <dgm:pt modelId="{4ED3168A-FA3E-498B-84CD-895BA6300920}" type="pres">
      <dgm:prSet presAssocID="{0D5C50F9-45B3-44D2-B3F4-6787B7A84F30}" presName="imgShp" presStyleLbl="fgImgPlace1" presStyleIdx="0" presStyleCnt="3"/>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7697A548-E91F-4771-9782-4A4D4BFCC281}" type="pres">
      <dgm:prSet presAssocID="{0D5C50F9-45B3-44D2-B3F4-6787B7A84F30}" presName="txShp" presStyleLbl="node1" presStyleIdx="0" presStyleCnt="3">
        <dgm:presLayoutVars>
          <dgm:bulletEnabled val="1"/>
        </dgm:presLayoutVars>
      </dgm:prSet>
      <dgm:spPr/>
    </dgm:pt>
    <dgm:pt modelId="{5AAB3FD0-CDAE-4026-BBA6-658B2D588A1A}" type="pres">
      <dgm:prSet presAssocID="{A0BEFBF3-F4BF-4ECA-85C8-5F0C9C14162D}" presName="spacing" presStyleCnt="0"/>
      <dgm:spPr/>
    </dgm:pt>
    <dgm:pt modelId="{627A0ECA-8DC1-46CF-BC19-EAE52AF3F511}" type="pres">
      <dgm:prSet presAssocID="{724F94A6-D093-4462-AB44-FCCA6F9B42BC}" presName="composite" presStyleCnt="0"/>
      <dgm:spPr/>
    </dgm:pt>
    <dgm:pt modelId="{023E1F69-EDFF-42C2-BDC5-5EE1FA5CB0A6}" type="pres">
      <dgm:prSet presAssocID="{724F94A6-D093-4462-AB44-FCCA6F9B42BC}" presName="imgShp" presStyleLbl="fgImgPlace1" presStyleIdx="1" presStyleCnt="3"/>
      <dgm:spPr>
        <a:blipFill rotWithShape="1">
          <a:blip xmlns:r="http://schemas.openxmlformats.org/officeDocument/2006/relationships" r:embed="rId2"/>
          <a:srcRect/>
          <a:stretch>
            <a:fillRect l="-7000" r="-7000"/>
          </a:stretch>
        </a:blipFill>
      </dgm:spPr>
    </dgm:pt>
    <dgm:pt modelId="{526CF472-51BC-4214-8E60-1E94661BD0A9}" type="pres">
      <dgm:prSet presAssocID="{724F94A6-D093-4462-AB44-FCCA6F9B42BC}" presName="txShp" presStyleLbl="node1" presStyleIdx="1" presStyleCnt="3">
        <dgm:presLayoutVars>
          <dgm:bulletEnabled val="1"/>
        </dgm:presLayoutVars>
      </dgm:prSet>
      <dgm:spPr/>
    </dgm:pt>
    <dgm:pt modelId="{533FFE33-BFE0-45AA-8F43-C6541355ECDB}" type="pres">
      <dgm:prSet presAssocID="{9A10C206-2E2E-43B7-B8CB-99F19EEB6286}" presName="spacing" presStyleCnt="0"/>
      <dgm:spPr/>
    </dgm:pt>
    <dgm:pt modelId="{0EED6E64-F6CD-4FD7-8EAA-302A0A68ECF9}" type="pres">
      <dgm:prSet presAssocID="{91844225-EEAE-4E96-B05A-9CB568A22460}" presName="composite" presStyleCnt="0"/>
      <dgm:spPr/>
    </dgm:pt>
    <dgm:pt modelId="{60B48BFE-B5A2-4E8B-A86E-1A15EBA97A2B}" type="pres">
      <dgm:prSet presAssocID="{91844225-EEAE-4E96-B05A-9CB568A22460}" presName="imgShp" presStyleLbl="fgImgPlace1" presStyleIdx="2" presStyleCnt="3"/>
      <dgm:spPr>
        <a:blipFill rotWithShape="1">
          <a:blip xmlns:r="http://schemas.openxmlformats.org/officeDocument/2006/relationships" r:embed="rId3"/>
          <a:srcRect/>
          <a:stretch>
            <a:fillRect t="-1000" b="-1000"/>
          </a:stretch>
        </a:blipFill>
      </dgm:spPr>
    </dgm:pt>
    <dgm:pt modelId="{E1FEC55E-069A-46FF-8AAE-6AF78A2DFA6F}" type="pres">
      <dgm:prSet presAssocID="{91844225-EEAE-4E96-B05A-9CB568A22460}" presName="txShp" presStyleLbl="node1" presStyleIdx="2" presStyleCnt="3">
        <dgm:presLayoutVars>
          <dgm:bulletEnabled val="1"/>
        </dgm:presLayoutVars>
      </dgm:prSet>
      <dgm:spPr/>
    </dgm:pt>
  </dgm:ptLst>
  <dgm:cxnLst>
    <dgm:cxn modelId="{D7AECA02-41EE-4D3C-A94F-6B018AFD5470}" type="presOf" srcId="{4319C2DF-3784-4EF5-8B5D-39EC2DD7091A}" destId="{526CF472-51BC-4214-8E60-1E94661BD0A9}" srcOrd="0" destOrd="1" presId="urn:microsoft.com/office/officeart/2005/8/layout/vList3"/>
    <dgm:cxn modelId="{FCFCAD04-771C-4F3B-99EF-5D843349F6D1}" type="presOf" srcId="{0D5C50F9-45B3-44D2-B3F4-6787B7A84F30}" destId="{7697A548-E91F-4771-9782-4A4D4BFCC281}" srcOrd="0" destOrd="0" presId="urn:microsoft.com/office/officeart/2005/8/layout/vList3"/>
    <dgm:cxn modelId="{8695B318-4175-44F7-8E36-CF4E84430788}" type="presOf" srcId="{91844225-EEAE-4E96-B05A-9CB568A22460}" destId="{E1FEC55E-069A-46FF-8AAE-6AF78A2DFA6F}" srcOrd="0" destOrd="0" presId="urn:microsoft.com/office/officeart/2005/8/layout/vList3"/>
    <dgm:cxn modelId="{2E32BA27-09E8-4F44-B995-0F6C0D983892}" srcId="{44A4F429-A022-4A9E-B820-39AF8F2A3C3C}" destId="{0D5C50F9-45B3-44D2-B3F4-6787B7A84F30}" srcOrd="0" destOrd="0" parTransId="{747FCC1B-FC77-4F0A-8827-A812EB5CE9C9}" sibTransId="{A0BEFBF3-F4BF-4ECA-85C8-5F0C9C14162D}"/>
    <dgm:cxn modelId="{2ADC9928-C588-4938-A449-E30988BA1921}" type="presOf" srcId="{FB020C2C-23D8-460F-95A0-A39B91708854}" destId="{E1FEC55E-069A-46FF-8AAE-6AF78A2DFA6F}" srcOrd="0" destOrd="1" presId="urn:microsoft.com/office/officeart/2005/8/layout/vList3"/>
    <dgm:cxn modelId="{037DD031-51A5-473C-BC07-2D5B3E87F610}" type="presOf" srcId="{724F94A6-D093-4462-AB44-FCCA6F9B42BC}" destId="{526CF472-51BC-4214-8E60-1E94661BD0A9}" srcOrd="0" destOrd="0" presId="urn:microsoft.com/office/officeart/2005/8/layout/vList3"/>
    <dgm:cxn modelId="{15511533-7546-485D-8CFD-D87472C5A713}" type="presOf" srcId="{44A4F429-A022-4A9E-B820-39AF8F2A3C3C}" destId="{334CC421-62BE-41F6-BC39-74488E46E79B}" srcOrd="0" destOrd="0" presId="urn:microsoft.com/office/officeart/2005/8/layout/vList3"/>
    <dgm:cxn modelId="{ED797C37-E6A8-440F-BB87-C126D11B1819}" srcId="{91844225-EEAE-4E96-B05A-9CB568A22460}" destId="{FB020C2C-23D8-460F-95A0-A39B91708854}" srcOrd="0" destOrd="0" parTransId="{3ACEC4B2-530B-41B6-ABE6-326B34814067}" sibTransId="{6208E2E3-6FD0-4A76-9051-2F0CF22F12DC}"/>
    <dgm:cxn modelId="{4A07A65F-8D7D-44D5-9BBD-E14B5CE6BD2E}" type="presOf" srcId="{D36F7C76-DAA4-43FB-8B53-E5B3D0B091B8}" destId="{7697A548-E91F-4771-9782-4A4D4BFCC281}" srcOrd="0" destOrd="2" presId="urn:microsoft.com/office/officeart/2005/8/layout/vList3"/>
    <dgm:cxn modelId="{30E5F842-0DB7-4643-8437-4D794ECC86DE}" srcId="{44A4F429-A022-4A9E-B820-39AF8F2A3C3C}" destId="{724F94A6-D093-4462-AB44-FCCA6F9B42BC}" srcOrd="1" destOrd="0" parTransId="{6364DF5F-CFD7-4D5B-B0D2-0D0E18DEED64}" sibTransId="{9A10C206-2E2E-43B7-B8CB-99F19EEB6286}"/>
    <dgm:cxn modelId="{5D67937D-FA73-4B88-98A0-06A090D28102}" srcId="{0D5C50F9-45B3-44D2-B3F4-6787B7A84F30}" destId="{BD8140DB-30FB-40F2-A7BE-13F68FBA1FF8}" srcOrd="0" destOrd="0" parTransId="{E059310B-AE7F-48AD-8101-DF79D5307B02}" sibTransId="{E6D65D50-B2EC-493C-A007-9640B90287B6}"/>
    <dgm:cxn modelId="{49E38394-79D1-4B14-9245-4F4B1B799E25}" type="presOf" srcId="{BD8140DB-30FB-40F2-A7BE-13F68FBA1FF8}" destId="{7697A548-E91F-4771-9782-4A4D4BFCC281}" srcOrd="0" destOrd="1" presId="urn:microsoft.com/office/officeart/2005/8/layout/vList3"/>
    <dgm:cxn modelId="{E58AA09B-632E-4415-AE77-E7080A11A9F4}" srcId="{0D5C50F9-45B3-44D2-B3F4-6787B7A84F30}" destId="{D36F7C76-DAA4-43FB-8B53-E5B3D0B091B8}" srcOrd="1" destOrd="0" parTransId="{67873EC8-0F6E-4930-B505-2DF920CF339D}" sibTransId="{31A25B20-6315-45C8-91AC-50E4A5F188BD}"/>
    <dgm:cxn modelId="{B14BF7D8-D4BC-42E4-8981-CF0796CB0C0A}" srcId="{724F94A6-D093-4462-AB44-FCCA6F9B42BC}" destId="{4319C2DF-3784-4EF5-8B5D-39EC2DD7091A}" srcOrd="0" destOrd="0" parTransId="{96CE7873-D48C-4662-A0EC-B136FB745B2B}" sibTransId="{FB79533C-486C-45D8-B971-3537C25ADD0E}"/>
    <dgm:cxn modelId="{769AA2EA-E3AA-4EC7-9F71-747767A75289}" srcId="{44A4F429-A022-4A9E-B820-39AF8F2A3C3C}" destId="{91844225-EEAE-4E96-B05A-9CB568A22460}" srcOrd="2" destOrd="0" parTransId="{A50833F7-257A-4879-B6F9-64881AB831B7}" sibTransId="{ADA5970A-BF7B-483B-9E6A-5586DB918CD4}"/>
    <dgm:cxn modelId="{711D67BF-6DC9-457F-A47C-13D5D8034E3A}" type="presParOf" srcId="{334CC421-62BE-41F6-BC39-74488E46E79B}" destId="{939E5DC5-9721-45F0-A585-730C78B2F2A1}" srcOrd="0" destOrd="0" presId="urn:microsoft.com/office/officeart/2005/8/layout/vList3"/>
    <dgm:cxn modelId="{27C3CDAB-6538-4CEA-B446-2E3381ACDF88}" type="presParOf" srcId="{939E5DC5-9721-45F0-A585-730C78B2F2A1}" destId="{4ED3168A-FA3E-498B-84CD-895BA6300920}" srcOrd="0" destOrd="0" presId="urn:microsoft.com/office/officeart/2005/8/layout/vList3"/>
    <dgm:cxn modelId="{C7443332-BFA4-4AB9-A6D8-F886560C53A8}" type="presParOf" srcId="{939E5DC5-9721-45F0-A585-730C78B2F2A1}" destId="{7697A548-E91F-4771-9782-4A4D4BFCC281}" srcOrd="1" destOrd="0" presId="urn:microsoft.com/office/officeart/2005/8/layout/vList3"/>
    <dgm:cxn modelId="{2E182258-F847-4ACA-8A2D-D14A1AC16787}" type="presParOf" srcId="{334CC421-62BE-41F6-BC39-74488E46E79B}" destId="{5AAB3FD0-CDAE-4026-BBA6-658B2D588A1A}" srcOrd="1" destOrd="0" presId="urn:microsoft.com/office/officeart/2005/8/layout/vList3"/>
    <dgm:cxn modelId="{4CDE3BFE-E2E9-4989-87C1-0EBEBD27AEE3}" type="presParOf" srcId="{334CC421-62BE-41F6-BC39-74488E46E79B}" destId="{627A0ECA-8DC1-46CF-BC19-EAE52AF3F511}" srcOrd="2" destOrd="0" presId="urn:microsoft.com/office/officeart/2005/8/layout/vList3"/>
    <dgm:cxn modelId="{796C3541-E15B-4797-AD3B-8410A610950A}" type="presParOf" srcId="{627A0ECA-8DC1-46CF-BC19-EAE52AF3F511}" destId="{023E1F69-EDFF-42C2-BDC5-5EE1FA5CB0A6}" srcOrd="0" destOrd="0" presId="urn:microsoft.com/office/officeart/2005/8/layout/vList3"/>
    <dgm:cxn modelId="{B9E8AC6A-9FB5-44BE-91C2-0AC740A9D5C7}" type="presParOf" srcId="{627A0ECA-8DC1-46CF-BC19-EAE52AF3F511}" destId="{526CF472-51BC-4214-8E60-1E94661BD0A9}" srcOrd="1" destOrd="0" presId="urn:microsoft.com/office/officeart/2005/8/layout/vList3"/>
    <dgm:cxn modelId="{5952D303-07AF-4955-A18F-F9DA0D4C2BFB}" type="presParOf" srcId="{334CC421-62BE-41F6-BC39-74488E46E79B}" destId="{533FFE33-BFE0-45AA-8F43-C6541355ECDB}" srcOrd="3" destOrd="0" presId="urn:microsoft.com/office/officeart/2005/8/layout/vList3"/>
    <dgm:cxn modelId="{C294BF89-DBA0-4BBA-8190-A31C92CAFEDC}" type="presParOf" srcId="{334CC421-62BE-41F6-BC39-74488E46E79B}" destId="{0EED6E64-F6CD-4FD7-8EAA-302A0A68ECF9}" srcOrd="4" destOrd="0" presId="urn:microsoft.com/office/officeart/2005/8/layout/vList3"/>
    <dgm:cxn modelId="{2A96F2BD-C369-4CA8-AC2E-ABF41F0348F2}" type="presParOf" srcId="{0EED6E64-F6CD-4FD7-8EAA-302A0A68ECF9}" destId="{60B48BFE-B5A2-4E8B-A86E-1A15EBA97A2B}" srcOrd="0" destOrd="0" presId="urn:microsoft.com/office/officeart/2005/8/layout/vList3"/>
    <dgm:cxn modelId="{316CF3E4-8744-44EF-94BD-69E7909B17AC}" type="presParOf" srcId="{0EED6E64-F6CD-4FD7-8EAA-302A0A68ECF9}" destId="{E1FEC55E-069A-46FF-8AAE-6AF78A2DFA6F}"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A4F429-A022-4A9E-B820-39AF8F2A3C3C}" type="doc">
      <dgm:prSet loTypeId="urn:microsoft.com/office/officeart/2005/8/layout/vList3" loCatId="picture" qsTypeId="urn:microsoft.com/office/officeart/2005/8/quickstyle/simple1" qsCatId="simple" csTypeId="urn:microsoft.com/office/officeart/2005/8/colors/accent0_2" csCatId="mainScheme" phldr="1"/>
      <dgm:spPr/>
    </dgm:pt>
    <dgm:pt modelId="{0D5C50F9-45B3-44D2-B3F4-6787B7A84F30}">
      <dgm:prSet phldrT="[Text]" custT="1"/>
      <dgm:spPr/>
      <dgm:t>
        <a:bodyPr/>
        <a:lstStyle/>
        <a:p>
          <a:pPr>
            <a:buSzPct val="130000"/>
            <a:buFont typeface="Symbol" panose="05050102010706020507" pitchFamily="18" charset="2"/>
            <a:buNone/>
          </a:pPr>
          <a:r>
            <a:rPr lang="en-US" sz="2000" b="1" dirty="0">
              <a:solidFill>
                <a:schemeClr val="tx1"/>
              </a:solidFill>
            </a:rPr>
            <a:t>Energy Affordability Analysis</a:t>
          </a:r>
          <a:endParaRPr lang="en-US" sz="2000" dirty="0">
            <a:solidFill>
              <a:schemeClr val="tx1"/>
            </a:solidFill>
          </a:endParaRPr>
        </a:p>
      </dgm:t>
    </dgm:pt>
    <dgm:pt modelId="{747FCC1B-FC77-4F0A-8827-A812EB5CE9C9}" type="parTrans" cxnId="{2E32BA27-09E8-4F44-B995-0F6C0D983892}">
      <dgm:prSet/>
      <dgm:spPr/>
      <dgm:t>
        <a:bodyPr/>
        <a:lstStyle/>
        <a:p>
          <a:endParaRPr lang="en-US">
            <a:solidFill>
              <a:schemeClr val="tx1"/>
            </a:solidFill>
          </a:endParaRPr>
        </a:p>
      </dgm:t>
    </dgm:pt>
    <dgm:pt modelId="{A0BEFBF3-F4BF-4ECA-85C8-5F0C9C14162D}" type="sibTrans" cxnId="{2E32BA27-09E8-4F44-B995-0F6C0D983892}">
      <dgm:prSet/>
      <dgm:spPr/>
      <dgm:t>
        <a:bodyPr/>
        <a:lstStyle/>
        <a:p>
          <a:endParaRPr lang="en-US">
            <a:solidFill>
              <a:schemeClr val="tx1"/>
            </a:solidFill>
          </a:endParaRPr>
        </a:p>
      </dgm:t>
    </dgm:pt>
    <dgm:pt modelId="{15A1AC52-643C-40C2-9EBC-A7BE1F1B857A}">
      <dgm:prSet custT="1"/>
      <dgm:spPr/>
      <dgm:t>
        <a:bodyPr/>
        <a:lstStyle/>
        <a:p>
          <a:pPr>
            <a:buSzPct val="130000"/>
            <a:buFont typeface="Symbol" panose="05050102010706020507" pitchFamily="18" charset="2"/>
            <a:buNone/>
          </a:pPr>
          <a:r>
            <a:rPr lang="en-US" sz="2000" b="1" dirty="0">
              <a:solidFill>
                <a:schemeClr val="tx1"/>
              </a:solidFill>
            </a:rPr>
            <a:t>Accessibility</a:t>
          </a:r>
        </a:p>
      </dgm:t>
    </dgm:pt>
    <dgm:pt modelId="{FB7A7B57-5A73-47BE-8652-36224F8641EA}" type="parTrans" cxnId="{2CCCB00D-343F-4529-8ABA-E64CD890C1DD}">
      <dgm:prSet/>
      <dgm:spPr/>
      <dgm:t>
        <a:bodyPr/>
        <a:lstStyle/>
        <a:p>
          <a:endParaRPr lang="en-US">
            <a:solidFill>
              <a:schemeClr val="tx1"/>
            </a:solidFill>
          </a:endParaRPr>
        </a:p>
      </dgm:t>
    </dgm:pt>
    <dgm:pt modelId="{074E55D3-E513-44DE-859F-860E0530D1EB}" type="sibTrans" cxnId="{2CCCB00D-343F-4529-8ABA-E64CD890C1DD}">
      <dgm:prSet/>
      <dgm:spPr/>
      <dgm:t>
        <a:bodyPr/>
        <a:lstStyle/>
        <a:p>
          <a:endParaRPr lang="en-US">
            <a:solidFill>
              <a:schemeClr val="tx1"/>
            </a:solidFill>
          </a:endParaRPr>
        </a:p>
      </dgm:t>
    </dgm:pt>
    <dgm:pt modelId="{DAF410CE-5F1C-4B6A-A75E-E10D89CB276F}">
      <dgm:prSet/>
      <dgm:spPr/>
      <dgm:t>
        <a:bodyPr/>
        <a:lstStyle/>
        <a:p>
          <a:pPr>
            <a:buSzPct val="130000"/>
            <a:buFont typeface="Arial" panose="020B0604020202020204" pitchFamily="34" charset="0"/>
            <a:buChar char="•"/>
          </a:pPr>
          <a:r>
            <a:rPr lang="en-US" sz="1400" dirty="0">
              <a:solidFill>
                <a:schemeClr val="tx1"/>
              </a:solidFill>
            </a:rPr>
            <a:t>New translations of the LEAP user interface in 14 languages making it more accessible and helping to improve engagement among modelers and stakeholders. </a:t>
          </a:r>
        </a:p>
      </dgm:t>
    </dgm:pt>
    <dgm:pt modelId="{998CB74F-F0F6-4F06-9C53-288D5355AB8C}" type="parTrans" cxnId="{31204612-45CC-4775-A399-2415E2CB99C6}">
      <dgm:prSet/>
      <dgm:spPr/>
      <dgm:t>
        <a:bodyPr/>
        <a:lstStyle/>
        <a:p>
          <a:endParaRPr lang="en-US">
            <a:solidFill>
              <a:schemeClr val="tx1"/>
            </a:solidFill>
          </a:endParaRPr>
        </a:p>
      </dgm:t>
    </dgm:pt>
    <dgm:pt modelId="{6D82437F-9936-4DAD-8431-D8E409DC6610}" type="sibTrans" cxnId="{31204612-45CC-4775-A399-2415E2CB99C6}">
      <dgm:prSet/>
      <dgm:spPr/>
      <dgm:t>
        <a:bodyPr/>
        <a:lstStyle/>
        <a:p>
          <a:endParaRPr lang="en-US">
            <a:solidFill>
              <a:schemeClr val="tx1"/>
            </a:solidFill>
          </a:endParaRPr>
        </a:p>
      </dgm:t>
    </dgm:pt>
    <dgm:pt modelId="{2480EC03-05A2-47B3-83C4-150741F7402A}">
      <dgm:prSet custT="1"/>
      <dgm:spPr/>
      <dgm:t>
        <a:bodyPr/>
        <a:lstStyle/>
        <a:p>
          <a:pPr>
            <a:buSzPct val="130000"/>
            <a:buFont typeface="Symbol" panose="05050102010706020507" pitchFamily="18" charset="2"/>
            <a:buNone/>
          </a:pPr>
          <a:r>
            <a:rPr lang="en-US" sz="2000" b="1" dirty="0">
              <a:solidFill>
                <a:schemeClr val="tx1"/>
              </a:solidFill>
            </a:rPr>
            <a:t>User Interface</a:t>
          </a:r>
          <a:endParaRPr lang="en-US" sz="2000" dirty="0">
            <a:solidFill>
              <a:schemeClr val="tx1"/>
            </a:solidFill>
          </a:endParaRPr>
        </a:p>
      </dgm:t>
    </dgm:pt>
    <dgm:pt modelId="{F6E68BF3-913F-4639-8A7F-43C4EBC09E69}" type="parTrans" cxnId="{35AC8DFA-016A-45CE-9686-5F3BE5FE23E7}">
      <dgm:prSet/>
      <dgm:spPr/>
      <dgm:t>
        <a:bodyPr/>
        <a:lstStyle/>
        <a:p>
          <a:endParaRPr lang="en-US">
            <a:solidFill>
              <a:schemeClr val="tx1"/>
            </a:solidFill>
          </a:endParaRPr>
        </a:p>
      </dgm:t>
    </dgm:pt>
    <dgm:pt modelId="{F9A3EA73-E59B-4A8B-813F-12517700AE8F}" type="sibTrans" cxnId="{35AC8DFA-016A-45CE-9686-5F3BE5FE23E7}">
      <dgm:prSet/>
      <dgm:spPr/>
      <dgm:t>
        <a:bodyPr/>
        <a:lstStyle/>
        <a:p>
          <a:endParaRPr lang="en-US">
            <a:solidFill>
              <a:schemeClr val="tx1"/>
            </a:solidFill>
          </a:endParaRPr>
        </a:p>
      </dgm:t>
    </dgm:pt>
    <dgm:pt modelId="{C1F56D10-F111-4569-82E5-6A0633645FA8}">
      <dgm:prSet/>
      <dgm:spPr/>
      <dgm:t>
        <a:bodyPr/>
        <a:lstStyle/>
        <a:p>
          <a:pPr>
            <a:buSzPct val="130000"/>
            <a:buFont typeface="Arial" panose="020B0604020202020204" pitchFamily="34" charset="0"/>
            <a:buChar char="•"/>
          </a:pPr>
          <a:r>
            <a:rPr lang="en-US" sz="1400" dirty="0">
              <a:solidFill>
                <a:schemeClr val="tx1"/>
              </a:solidFill>
            </a:rPr>
            <a:t>Major revamp of the user interface making it easier and more enjoyable to use, while still being immediately recognizable for existing users. </a:t>
          </a:r>
        </a:p>
      </dgm:t>
    </dgm:pt>
    <dgm:pt modelId="{66D8D384-A945-4C89-B807-166FE4ED7EF0}" type="parTrans" cxnId="{BC213B7C-7C77-4910-A3EA-D187E51E07D9}">
      <dgm:prSet/>
      <dgm:spPr/>
      <dgm:t>
        <a:bodyPr/>
        <a:lstStyle/>
        <a:p>
          <a:endParaRPr lang="en-US">
            <a:solidFill>
              <a:schemeClr val="tx1"/>
            </a:solidFill>
          </a:endParaRPr>
        </a:p>
      </dgm:t>
    </dgm:pt>
    <dgm:pt modelId="{D2A679C9-74C3-446A-A7C0-793E4B80AAED}" type="sibTrans" cxnId="{BC213B7C-7C77-4910-A3EA-D187E51E07D9}">
      <dgm:prSet/>
      <dgm:spPr/>
      <dgm:t>
        <a:bodyPr/>
        <a:lstStyle/>
        <a:p>
          <a:endParaRPr lang="en-US">
            <a:solidFill>
              <a:schemeClr val="tx1"/>
            </a:solidFill>
          </a:endParaRPr>
        </a:p>
      </dgm:t>
    </dgm:pt>
    <dgm:pt modelId="{A44E1511-5EE9-4459-A50D-AFD660B86032}">
      <dgm:prSet/>
      <dgm:spPr/>
      <dgm:t>
        <a:bodyPr/>
        <a:lstStyle/>
        <a:p>
          <a:pPr>
            <a:buSzPct val="130000"/>
            <a:buFont typeface="Arial" panose="020B0604020202020204" pitchFamily="34" charset="0"/>
            <a:buChar char="•"/>
          </a:pPr>
          <a:r>
            <a:rPr lang="en-US" sz="1400" dirty="0">
              <a:solidFill>
                <a:schemeClr val="tx1"/>
              </a:solidFill>
            </a:rPr>
            <a:t>A new approach for studying the affordability of pathways for marginalized communities: helping to highlight social and environmental justice concerns.</a:t>
          </a:r>
          <a:endParaRPr lang="en-US" sz="1400" b="1" dirty="0">
            <a:solidFill>
              <a:schemeClr val="tx1"/>
            </a:solidFill>
          </a:endParaRPr>
        </a:p>
      </dgm:t>
    </dgm:pt>
    <dgm:pt modelId="{9A7529E7-4C6D-4D02-88D1-FB6BC9D639F4}" type="sibTrans" cxnId="{6443CCAD-B164-4E05-87E9-193AEE58E298}">
      <dgm:prSet/>
      <dgm:spPr/>
      <dgm:t>
        <a:bodyPr/>
        <a:lstStyle/>
        <a:p>
          <a:endParaRPr lang="en-US">
            <a:solidFill>
              <a:schemeClr val="tx1"/>
            </a:solidFill>
          </a:endParaRPr>
        </a:p>
      </dgm:t>
    </dgm:pt>
    <dgm:pt modelId="{1D1E09F4-58DD-4665-8C15-13E08CAFAEAA}" type="parTrans" cxnId="{6443CCAD-B164-4E05-87E9-193AEE58E298}">
      <dgm:prSet/>
      <dgm:spPr/>
      <dgm:t>
        <a:bodyPr/>
        <a:lstStyle/>
        <a:p>
          <a:endParaRPr lang="en-US">
            <a:solidFill>
              <a:schemeClr val="tx1"/>
            </a:solidFill>
          </a:endParaRPr>
        </a:p>
      </dgm:t>
    </dgm:pt>
    <dgm:pt modelId="{334CC421-62BE-41F6-BC39-74488E46E79B}" type="pres">
      <dgm:prSet presAssocID="{44A4F429-A022-4A9E-B820-39AF8F2A3C3C}" presName="linearFlow" presStyleCnt="0">
        <dgm:presLayoutVars>
          <dgm:dir/>
          <dgm:resizeHandles val="exact"/>
        </dgm:presLayoutVars>
      </dgm:prSet>
      <dgm:spPr/>
    </dgm:pt>
    <dgm:pt modelId="{939E5DC5-9721-45F0-A585-730C78B2F2A1}" type="pres">
      <dgm:prSet presAssocID="{0D5C50F9-45B3-44D2-B3F4-6787B7A84F30}" presName="composite" presStyleCnt="0"/>
      <dgm:spPr/>
    </dgm:pt>
    <dgm:pt modelId="{4ED3168A-FA3E-498B-84CD-895BA6300920}" type="pres">
      <dgm:prSet presAssocID="{0D5C50F9-45B3-44D2-B3F4-6787B7A84F30}" presName="imgShp" presStyleLbl="fgImgPlace1" presStyleIdx="0" presStyleCnt="3"/>
      <dgm:spPr>
        <a:blipFill rotWithShape="1">
          <a:blip xmlns:r="http://schemas.openxmlformats.org/officeDocument/2006/relationships" r:embed="rId1"/>
          <a:srcRect/>
          <a:stretch>
            <a:fillRect l="-3000" r="-3000"/>
          </a:stretch>
        </a:blipFill>
      </dgm:spPr>
    </dgm:pt>
    <dgm:pt modelId="{7697A548-E91F-4771-9782-4A4D4BFCC281}" type="pres">
      <dgm:prSet presAssocID="{0D5C50F9-45B3-44D2-B3F4-6787B7A84F30}" presName="txShp" presStyleLbl="node1" presStyleIdx="0" presStyleCnt="3">
        <dgm:presLayoutVars>
          <dgm:bulletEnabled val="1"/>
        </dgm:presLayoutVars>
      </dgm:prSet>
      <dgm:spPr/>
    </dgm:pt>
    <dgm:pt modelId="{5AAB3FD0-CDAE-4026-BBA6-658B2D588A1A}" type="pres">
      <dgm:prSet presAssocID="{A0BEFBF3-F4BF-4ECA-85C8-5F0C9C14162D}" presName="spacing" presStyleCnt="0"/>
      <dgm:spPr/>
    </dgm:pt>
    <dgm:pt modelId="{15DD7E25-AF85-4BA9-A62A-D38F4E598531}" type="pres">
      <dgm:prSet presAssocID="{15A1AC52-643C-40C2-9EBC-A7BE1F1B857A}" presName="composite" presStyleCnt="0"/>
      <dgm:spPr/>
    </dgm:pt>
    <dgm:pt modelId="{C67A66EF-5925-4596-BF95-860CB41748F2}" type="pres">
      <dgm:prSet presAssocID="{15A1AC52-643C-40C2-9EBC-A7BE1F1B857A}" presName="imgShp" presStyleLbl="fgImgPlace1" presStyleIdx="1" presStyleCnt="3"/>
      <dgm:spPr>
        <a:blipFill rotWithShape="1">
          <a:blip xmlns:r="http://schemas.openxmlformats.org/officeDocument/2006/relationships" r:embed="rId2"/>
          <a:srcRect/>
          <a:stretch>
            <a:fillRect l="-6000" r="-6000"/>
          </a:stretch>
        </a:blipFill>
      </dgm:spPr>
    </dgm:pt>
    <dgm:pt modelId="{EB58AEBA-CA23-4714-8F49-FA9317A95EE5}" type="pres">
      <dgm:prSet presAssocID="{15A1AC52-643C-40C2-9EBC-A7BE1F1B857A}" presName="txShp" presStyleLbl="node1" presStyleIdx="1" presStyleCnt="3">
        <dgm:presLayoutVars>
          <dgm:bulletEnabled val="1"/>
        </dgm:presLayoutVars>
      </dgm:prSet>
      <dgm:spPr/>
    </dgm:pt>
    <dgm:pt modelId="{E0E30AAE-F3D1-489C-9FA2-F32F599573FB}" type="pres">
      <dgm:prSet presAssocID="{074E55D3-E513-44DE-859F-860E0530D1EB}" presName="spacing" presStyleCnt="0"/>
      <dgm:spPr/>
    </dgm:pt>
    <dgm:pt modelId="{8E5E7057-2B54-48F0-906F-4C4E3C2AE9EB}" type="pres">
      <dgm:prSet presAssocID="{2480EC03-05A2-47B3-83C4-150741F7402A}" presName="composite" presStyleCnt="0"/>
      <dgm:spPr/>
    </dgm:pt>
    <dgm:pt modelId="{36FB886B-4B12-4A7C-9F1B-4BFC45EF2809}" type="pres">
      <dgm:prSet presAssocID="{2480EC03-05A2-47B3-83C4-150741F7402A}" presName="imgShp" presStyleLbl="fgImgPlace1" presStyleIdx="2" presStyleCnt="3"/>
      <dgm:spPr>
        <a:blipFill dpi="0" rotWithShape="1">
          <a:blip xmlns:r="http://schemas.openxmlformats.org/officeDocument/2006/relationships" r:embed="rId3"/>
          <a:srcRect/>
          <a:stretch>
            <a:fillRect l="-54374" t="-7585" r="-54374" b="-7585"/>
          </a:stretch>
        </a:blipFill>
      </dgm:spPr>
    </dgm:pt>
    <dgm:pt modelId="{25437B46-B902-43E7-A251-B5ABFB81F426}" type="pres">
      <dgm:prSet presAssocID="{2480EC03-05A2-47B3-83C4-150741F7402A}" presName="txShp" presStyleLbl="node1" presStyleIdx="2" presStyleCnt="3">
        <dgm:presLayoutVars>
          <dgm:bulletEnabled val="1"/>
        </dgm:presLayoutVars>
      </dgm:prSet>
      <dgm:spPr/>
    </dgm:pt>
  </dgm:ptLst>
  <dgm:cxnLst>
    <dgm:cxn modelId="{FCFCAD04-771C-4F3B-99EF-5D843349F6D1}" type="presOf" srcId="{0D5C50F9-45B3-44D2-B3F4-6787B7A84F30}" destId="{7697A548-E91F-4771-9782-4A4D4BFCC281}" srcOrd="0" destOrd="0" presId="urn:microsoft.com/office/officeart/2005/8/layout/vList3"/>
    <dgm:cxn modelId="{2CCCB00D-343F-4529-8ABA-E64CD890C1DD}" srcId="{44A4F429-A022-4A9E-B820-39AF8F2A3C3C}" destId="{15A1AC52-643C-40C2-9EBC-A7BE1F1B857A}" srcOrd="1" destOrd="0" parTransId="{FB7A7B57-5A73-47BE-8652-36224F8641EA}" sibTransId="{074E55D3-E513-44DE-859F-860E0530D1EB}"/>
    <dgm:cxn modelId="{31204612-45CC-4775-A399-2415E2CB99C6}" srcId="{15A1AC52-643C-40C2-9EBC-A7BE1F1B857A}" destId="{DAF410CE-5F1C-4B6A-A75E-E10D89CB276F}" srcOrd="0" destOrd="0" parTransId="{998CB74F-F0F6-4F06-9C53-288D5355AB8C}" sibTransId="{6D82437F-9936-4DAD-8431-D8E409DC6610}"/>
    <dgm:cxn modelId="{BD279912-4A4B-4472-99B3-0AA4E0F7D50E}" type="presOf" srcId="{DAF410CE-5F1C-4B6A-A75E-E10D89CB276F}" destId="{EB58AEBA-CA23-4714-8F49-FA9317A95EE5}" srcOrd="0" destOrd="1" presId="urn:microsoft.com/office/officeart/2005/8/layout/vList3"/>
    <dgm:cxn modelId="{2E32BA27-09E8-4F44-B995-0F6C0D983892}" srcId="{44A4F429-A022-4A9E-B820-39AF8F2A3C3C}" destId="{0D5C50F9-45B3-44D2-B3F4-6787B7A84F30}" srcOrd="0" destOrd="0" parTransId="{747FCC1B-FC77-4F0A-8827-A812EB5CE9C9}" sibTransId="{A0BEFBF3-F4BF-4ECA-85C8-5F0C9C14162D}"/>
    <dgm:cxn modelId="{15511533-7546-485D-8CFD-D87472C5A713}" type="presOf" srcId="{44A4F429-A022-4A9E-B820-39AF8F2A3C3C}" destId="{334CC421-62BE-41F6-BC39-74488E46E79B}" srcOrd="0" destOrd="0" presId="urn:microsoft.com/office/officeart/2005/8/layout/vList3"/>
    <dgm:cxn modelId="{78425172-3D27-4E8A-AF19-0E2A397E9A52}" type="presOf" srcId="{A44E1511-5EE9-4459-A50D-AFD660B86032}" destId="{7697A548-E91F-4771-9782-4A4D4BFCC281}" srcOrd="0" destOrd="1" presId="urn:microsoft.com/office/officeart/2005/8/layout/vList3"/>
    <dgm:cxn modelId="{BC213B7C-7C77-4910-A3EA-D187E51E07D9}" srcId="{2480EC03-05A2-47B3-83C4-150741F7402A}" destId="{C1F56D10-F111-4569-82E5-6A0633645FA8}" srcOrd="0" destOrd="0" parTransId="{66D8D384-A945-4C89-B807-166FE4ED7EF0}" sibTransId="{D2A679C9-74C3-446A-A7C0-793E4B80AAED}"/>
    <dgm:cxn modelId="{6443CCAD-B164-4E05-87E9-193AEE58E298}" srcId="{0D5C50F9-45B3-44D2-B3F4-6787B7A84F30}" destId="{A44E1511-5EE9-4459-A50D-AFD660B86032}" srcOrd="0" destOrd="0" parTransId="{1D1E09F4-58DD-4665-8C15-13E08CAFAEAA}" sibTransId="{9A7529E7-4C6D-4D02-88D1-FB6BC9D639F4}"/>
    <dgm:cxn modelId="{C46E17D9-E148-4CB8-83FC-B882B1EE9055}" type="presOf" srcId="{C1F56D10-F111-4569-82E5-6A0633645FA8}" destId="{25437B46-B902-43E7-A251-B5ABFB81F426}" srcOrd="0" destOrd="1" presId="urn:microsoft.com/office/officeart/2005/8/layout/vList3"/>
    <dgm:cxn modelId="{547C67E1-FEAF-4818-968A-1D17CC8CD21B}" type="presOf" srcId="{2480EC03-05A2-47B3-83C4-150741F7402A}" destId="{25437B46-B902-43E7-A251-B5ABFB81F426}" srcOrd="0" destOrd="0" presId="urn:microsoft.com/office/officeart/2005/8/layout/vList3"/>
    <dgm:cxn modelId="{2CD5DDF0-C794-4CB0-A019-11EBA2BA453F}" type="presOf" srcId="{15A1AC52-643C-40C2-9EBC-A7BE1F1B857A}" destId="{EB58AEBA-CA23-4714-8F49-FA9317A95EE5}" srcOrd="0" destOrd="0" presId="urn:microsoft.com/office/officeart/2005/8/layout/vList3"/>
    <dgm:cxn modelId="{35AC8DFA-016A-45CE-9686-5F3BE5FE23E7}" srcId="{44A4F429-A022-4A9E-B820-39AF8F2A3C3C}" destId="{2480EC03-05A2-47B3-83C4-150741F7402A}" srcOrd="2" destOrd="0" parTransId="{F6E68BF3-913F-4639-8A7F-43C4EBC09E69}" sibTransId="{F9A3EA73-E59B-4A8B-813F-12517700AE8F}"/>
    <dgm:cxn modelId="{711D67BF-6DC9-457F-A47C-13D5D8034E3A}" type="presParOf" srcId="{334CC421-62BE-41F6-BC39-74488E46E79B}" destId="{939E5DC5-9721-45F0-A585-730C78B2F2A1}" srcOrd="0" destOrd="0" presId="urn:microsoft.com/office/officeart/2005/8/layout/vList3"/>
    <dgm:cxn modelId="{27C3CDAB-6538-4CEA-B446-2E3381ACDF88}" type="presParOf" srcId="{939E5DC5-9721-45F0-A585-730C78B2F2A1}" destId="{4ED3168A-FA3E-498B-84CD-895BA6300920}" srcOrd="0" destOrd="0" presId="urn:microsoft.com/office/officeart/2005/8/layout/vList3"/>
    <dgm:cxn modelId="{C7443332-BFA4-4AB9-A6D8-F886560C53A8}" type="presParOf" srcId="{939E5DC5-9721-45F0-A585-730C78B2F2A1}" destId="{7697A548-E91F-4771-9782-4A4D4BFCC281}" srcOrd="1" destOrd="0" presId="urn:microsoft.com/office/officeart/2005/8/layout/vList3"/>
    <dgm:cxn modelId="{2E182258-F847-4ACA-8A2D-D14A1AC16787}" type="presParOf" srcId="{334CC421-62BE-41F6-BC39-74488E46E79B}" destId="{5AAB3FD0-CDAE-4026-BBA6-658B2D588A1A}" srcOrd="1" destOrd="0" presId="urn:microsoft.com/office/officeart/2005/8/layout/vList3"/>
    <dgm:cxn modelId="{FE308042-3F85-438C-8D73-4449F1559E34}" type="presParOf" srcId="{334CC421-62BE-41F6-BC39-74488E46E79B}" destId="{15DD7E25-AF85-4BA9-A62A-D38F4E598531}" srcOrd="2" destOrd="0" presId="urn:microsoft.com/office/officeart/2005/8/layout/vList3"/>
    <dgm:cxn modelId="{04D00C48-8A67-4110-ADB4-FAB09C0589B5}" type="presParOf" srcId="{15DD7E25-AF85-4BA9-A62A-D38F4E598531}" destId="{C67A66EF-5925-4596-BF95-860CB41748F2}" srcOrd="0" destOrd="0" presId="urn:microsoft.com/office/officeart/2005/8/layout/vList3"/>
    <dgm:cxn modelId="{BCC09C68-FDB0-494C-B9AC-980C2ACDF144}" type="presParOf" srcId="{15DD7E25-AF85-4BA9-A62A-D38F4E598531}" destId="{EB58AEBA-CA23-4714-8F49-FA9317A95EE5}" srcOrd="1" destOrd="0" presId="urn:microsoft.com/office/officeart/2005/8/layout/vList3"/>
    <dgm:cxn modelId="{2C2DA7C9-C115-437B-9035-7BEAD842E02E}" type="presParOf" srcId="{334CC421-62BE-41F6-BC39-74488E46E79B}" destId="{E0E30AAE-F3D1-489C-9FA2-F32F599573FB}" srcOrd="3" destOrd="0" presId="urn:microsoft.com/office/officeart/2005/8/layout/vList3"/>
    <dgm:cxn modelId="{324DF445-4F30-4F17-8385-7EA3551064A1}" type="presParOf" srcId="{334CC421-62BE-41F6-BC39-74488E46E79B}" destId="{8E5E7057-2B54-48F0-906F-4C4E3C2AE9EB}" srcOrd="4" destOrd="0" presId="urn:microsoft.com/office/officeart/2005/8/layout/vList3"/>
    <dgm:cxn modelId="{BAF25A13-14B0-46BD-9A9B-ACC209E56553}" type="presParOf" srcId="{8E5E7057-2B54-48F0-906F-4C4E3C2AE9EB}" destId="{36FB886B-4B12-4A7C-9F1B-4BFC45EF2809}" srcOrd="0" destOrd="0" presId="urn:microsoft.com/office/officeart/2005/8/layout/vList3"/>
    <dgm:cxn modelId="{6CA6C18B-DB3D-4CAE-922D-0580AF276B2D}" type="presParOf" srcId="{8E5E7057-2B54-48F0-906F-4C4E3C2AE9EB}" destId="{25437B46-B902-43E7-A251-B5ABFB81F426}"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97A548-E91F-4771-9782-4A4D4BFCC281}">
      <dsp:nvSpPr>
        <dsp:cNvPr id="0" name=""/>
        <dsp:cNvSpPr/>
      </dsp:nvSpPr>
      <dsp:spPr>
        <a:xfrm rot="10800000">
          <a:off x="1420617" y="261"/>
          <a:ext cx="4378638" cy="1270908"/>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435" tIns="76200" rIns="142240" bIns="76200" numCol="1" spcCol="1270" anchor="t" anchorCtr="0">
          <a:noAutofit/>
        </a:bodyPr>
        <a:lstStyle/>
        <a:p>
          <a:pPr marL="0" lvl="0" indent="0" algn="l" defTabSz="889000">
            <a:lnSpc>
              <a:spcPct val="90000"/>
            </a:lnSpc>
            <a:spcBef>
              <a:spcPct val="0"/>
            </a:spcBef>
            <a:spcAft>
              <a:spcPct val="35000"/>
            </a:spcAft>
            <a:buSzPct val="130000"/>
            <a:buFont typeface="Symbol" panose="05050102010706020507" pitchFamily="18" charset="2"/>
            <a:buNone/>
          </a:pPr>
          <a:r>
            <a:rPr lang="en-US" sz="2000" b="1" kern="1200" dirty="0">
              <a:solidFill>
                <a:schemeClr val="tx1"/>
              </a:solidFill>
            </a:rPr>
            <a:t>Full Energy System Optimization Modeling</a:t>
          </a:r>
          <a:endParaRPr lang="en-US" sz="2000"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a:solidFill>
                <a:schemeClr val="tx1"/>
              </a:solidFill>
            </a:rPr>
            <a:t>Powerful and easy-to-use methods for modeling holistic decarbonization pathways.</a:t>
          </a:r>
        </a:p>
      </dsp:txBody>
      <dsp:txXfrm rot="10800000">
        <a:off x="1738344" y="261"/>
        <a:ext cx="4060911" cy="1270908"/>
      </dsp:txXfrm>
    </dsp:sp>
    <dsp:sp modelId="{4ED3168A-FA3E-498B-84CD-895BA6300920}">
      <dsp:nvSpPr>
        <dsp:cNvPr id="0" name=""/>
        <dsp:cNvSpPr/>
      </dsp:nvSpPr>
      <dsp:spPr>
        <a:xfrm>
          <a:off x="785163" y="261"/>
          <a:ext cx="1270908" cy="127090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6CF472-51BC-4214-8E60-1E94661BD0A9}">
      <dsp:nvSpPr>
        <dsp:cNvPr id="0" name=""/>
        <dsp:cNvSpPr/>
      </dsp:nvSpPr>
      <dsp:spPr>
        <a:xfrm rot="10800000">
          <a:off x="1420617" y="1650545"/>
          <a:ext cx="4378638" cy="1270908"/>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435" tIns="53340" rIns="99568" bIns="53340" numCol="1" spcCol="1270" anchor="t"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The LEAP Cloud Data Server (LCDS)</a:t>
          </a:r>
          <a:endParaRPr lang="en-US" sz="2000"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a:solidFill>
                <a:schemeClr val="tx1"/>
              </a:solidFill>
            </a:rPr>
            <a:t>Simplifying data collection and model maintenance.</a:t>
          </a:r>
        </a:p>
      </dsp:txBody>
      <dsp:txXfrm rot="10800000">
        <a:off x="1738344" y="1650545"/>
        <a:ext cx="4060911" cy="1270908"/>
      </dsp:txXfrm>
    </dsp:sp>
    <dsp:sp modelId="{023E1F69-EDFF-42C2-BDC5-5EE1FA5CB0A6}">
      <dsp:nvSpPr>
        <dsp:cNvPr id="0" name=""/>
        <dsp:cNvSpPr/>
      </dsp:nvSpPr>
      <dsp:spPr>
        <a:xfrm>
          <a:off x="785163" y="1650545"/>
          <a:ext cx="1270908" cy="1270908"/>
        </a:xfrm>
        <a:prstGeom prst="ellipse">
          <a:avLst/>
        </a:prstGeom>
        <a:blipFill rotWithShape="1">
          <a:blip xmlns:r="http://schemas.openxmlformats.org/officeDocument/2006/relationships" r:embed="rId2"/>
          <a:srcRect/>
          <a:stretch>
            <a:fillRect l="-7000" r="-7000"/>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1FEC55E-069A-46FF-8AAE-6AF78A2DFA6F}">
      <dsp:nvSpPr>
        <dsp:cNvPr id="0" name=""/>
        <dsp:cNvSpPr/>
      </dsp:nvSpPr>
      <dsp:spPr>
        <a:xfrm rot="10800000">
          <a:off x="1420617" y="3300830"/>
          <a:ext cx="4378638" cy="1270908"/>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435" tIns="76200" rIns="142240" bIns="76200" numCol="1" spcCol="1270" anchor="t"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Plugins</a:t>
          </a:r>
          <a:endParaRPr lang="en-US" sz="2000"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a:solidFill>
                <a:schemeClr val="tx1"/>
              </a:solidFill>
            </a:rPr>
            <a:t>Simpler, more modular, and more community-based model development.</a:t>
          </a:r>
        </a:p>
      </dsp:txBody>
      <dsp:txXfrm rot="10800000">
        <a:off x="1738344" y="3300830"/>
        <a:ext cx="4060911" cy="1270908"/>
      </dsp:txXfrm>
    </dsp:sp>
    <dsp:sp modelId="{60B48BFE-B5A2-4E8B-A86E-1A15EBA97A2B}">
      <dsp:nvSpPr>
        <dsp:cNvPr id="0" name=""/>
        <dsp:cNvSpPr/>
      </dsp:nvSpPr>
      <dsp:spPr>
        <a:xfrm>
          <a:off x="785163" y="3300830"/>
          <a:ext cx="1270908" cy="1270908"/>
        </a:xfrm>
        <a:prstGeom prst="ellipse">
          <a:avLst/>
        </a:prstGeom>
        <a:blipFill rotWithShape="1">
          <a:blip xmlns:r="http://schemas.openxmlformats.org/officeDocument/2006/relationships" r:embed="rId3"/>
          <a:srcRect/>
          <a:stretch>
            <a:fillRect t="-1000" b="-1000"/>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97A548-E91F-4771-9782-4A4D4BFCC281}">
      <dsp:nvSpPr>
        <dsp:cNvPr id="0" name=""/>
        <dsp:cNvSpPr/>
      </dsp:nvSpPr>
      <dsp:spPr>
        <a:xfrm rot="10800000">
          <a:off x="1397984" y="1320"/>
          <a:ext cx="4289368" cy="1270319"/>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176" tIns="76200" rIns="142240" bIns="76200" numCol="1" spcCol="1270" anchor="t" anchorCtr="0">
          <a:noAutofit/>
        </a:bodyPr>
        <a:lstStyle/>
        <a:p>
          <a:pPr marL="0" lvl="0" indent="0" algn="l" defTabSz="889000">
            <a:lnSpc>
              <a:spcPct val="90000"/>
            </a:lnSpc>
            <a:spcBef>
              <a:spcPct val="0"/>
            </a:spcBef>
            <a:spcAft>
              <a:spcPct val="35000"/>
            </a:spcAft>
            <a:buSzPct val="130000"/>
            <a:buFont typeface="Symbol" panose="05050102010706020507" pitchFamily="18" charset="2"/>
            <a:buNone/>
          </a:pPr>
          <a:r>
            <a:rPr lang="en-US" sz="2000" b="1" kern="1200" dirty="0">
              <a:solidFill>
                <a:schemeClr val="tx1"/>
              </a:solidFill>
            </a:rPr>
            <a:t>Energy Affordability Analysis</a:t>
          </a:r>
          <a:endParaRPr lang="en-US" sz="2000" kern="1200" dirty="0">
            <a:solidFill>
              <a:schemeClr val="tx1"/>
            </a:solidFill>
          </a:endParaRPr>
        </a:p>
        <a:p>
          <a:pPr marL="114300" lvl="1" indent="-114300" algn="l" defTabSz="622300">
            <a:lnSpc>
              <a:spcPct val="90000"/>
            </a:lnSpc>
            <a:spcBef>
              <a:spcPct val="0"/>
            </a:spcBef>
            <a:spcAft>
              <a:spcPct val="15000"/>
            </a:spcAft>
            <a:buSzPct val="130000"/>
            <a:buFont typeface="Arial" panose="020B0604020202020204" pitchFamily="34" charset="0"/>
            <a:buChar char="•"/>
          </a:pPr>
          <a:r>
            <a:rPr lang="en-US" sz="1400" kern="1200" dirty="0">
              <a:solidFill>
                <a:schemeClr val="tx1"/>
              </a:solidFill>
            </a:rPr>
            <a:t>A new approach for studying the affordability of pathways for marginalized communities: helping to highlight social and environmental justice concerns.</a:t>
          </a:r>
          <a:endParaRPr lang="en-US" sz="1400" b="1" kern="1200" dirty="0">
            <a:solidFill>
              <a:schemeClr val="tx1"/>
            </a:solidFill>
          </a:endParaRPr>
        </a:p>
      </dsp:txBody>
      <dsp:txXfrm rot="10800000">
        <a:off x="1715564" y="1320"/>
        <a:ext cx="3971788" cy="1270319"/>
      </dsp:txXfrm>
    </dsp:sp>
    <dsp:sp modelId="{4ED3168A-FA3E-498B-84CD-895BA6300920}">
      <dsp:nvSpPr>
        <dsp:cNvPr id="0" name=""/>
        <dsp:cNvSpPr/>
      </dsp:nvSpPr>
      <dsp:spPr>
        <a:xfrm>
          <a:off x="762824" y="1320"/>
          <a:ext cx="1270319" cy="1270319"/>
        </a:xfrm>
        <a:prstGeom prst="ellipse">
          <a:avLst/>
        </a:prstGeom>
        <a:blipFill rotWithShape="1">
          <a:blip xmlns:r="http://schemas.openxmlformats.org/officeDocument/2006/relationships" r:embed="rId1"/>
          <a:srcRect/>
          <a:stretch>
            <a:fillRect l="-3000" r="-3000"/>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58AEBA-CA23-4714-8F49-FA9317A95EE5}">
      <dsp:nvSpPr>
        <dsp:cNvPr id="0" name=""/>
        <dsp:cNvSpPr/>
      </dsp:nvSpPr>
      <dsp:spPr>
        <a:xfrm rot="10800000">
          <a:off x="1397984" y="1650840"/>
          <a:ext cx="4289368" cy="1270319"/>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176" tIns="76200" rIns="142240" bIns="76200" numCol="1" spcCol="1270" anchor="t" anchorCtr="0">
          <a:noAutofit/>
        </a:bodyPr>
        <a:lstStyle/>
        <a:p>
          <a:pPr marL="0" lvl="0" indent="0" algn="l" defTabSz="889000">
            <a:lnSpc>
              <a:spcPct val="90000"/>
            </a:lnSpc>
            <a:spcBef>
              <a:spcPct val="0"/>
            </a:spcBef>
            <a:spcAft>
              <a:spcPct val="35000"/>
            </a:spcAft>
            <a:buSzPct val="130000"/>
            <a:buFont typeface="Symbol" panose="05050102010706020507" pitchFamily="18" charset="2"/>
            <a:buNone/>
          </a:pPr>
          <a:r>
            <a:rPr lang="en-US" sz="2000" b="1" kern="1200" dirty="0">
              <a:solidFill>
                <a:schemeClr val="tx1"/>
              </a:solidFill>
            </a:rPr>
            <a:t>Accessibility</a:t>
          </a:r>
        </a:p>
        <a:p>
          <a:pPr marL="114300" lvl="1" indent="-114300" algn="l" defTabSz="622300">
            <a:lnSpc>
              <a:spcPct val="90000"/>
            </a:lnSpc>
            <a:spcBef>
              <a:spcPct val="0"/>
            </a:spcBef>
            <a:spcAft>
              <a:spcPct val="15000"/>
            </a:spcAft>
            <a:buSzPct val="130000"/>
            <a:buFont typeface="Arial" panose="020B0604020202020204" pitchFamily="34" charset="0"/>
            <a:buChar char="•"/>
          </a:pPr>
          <a:r>
            <a:rPr lang="en-US" sz="1400" kern="1200" dirty="0">
              <a:solidFill>
                <a:schemeClr val="tx1"/>
              </a:solidFill>
            </a:rPr>
            <a:t>New translations of the LEAP user interface in 14 languages: making it more accessible and helping to improve engagement between modelers and stakeholders. </a:t>
          </a:r>
        </a:p>
      </dsp:txBody>
      <dsp:txXfrm rot="10800000">
        <a:off x="1715564" y="1650840"/>
        <a:ext cx="3971788" cy="1270319"/>
      </dsp:txXfrm>
    </dsp:sp>
    <dsp:sp modelId="{C67A66EF-5925-4596-BF95-860CB41748F2}">
      <dsp:nvSpPr>
        <dsp:cNvPr id="0" name=""/>
        <dsp:cNvSpPr/>
      </dsp:nvSpPr>
      <dsp:spPr>
        <a:xfrm>
          <a:off x="762824" y="1650840"/>
          <a:ext cx="1270319" cy="1270319"/>
        </a:xfrm>
        <a:prstGeom prst="ellipse">
          <a:avLst/>
        </a:prstGeom>
        <a:blipFill rotWithShape="1">
          <a:blip xmlns:r="http://schemas.openxmlformats.org/officeDocument/2006/relationships" r:embed="rId2"/>
          <a:srcRect/>
          <a:stretch>
            <a:fillRect l="-6000" r="-6000"/>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5437B46-B902-43E7-A251-B5ABFB81F426}">
      <dsp:nvSpPr>
        <dsp:cNvPr id="0" name=""/>
        <dsp:cNvSpPr/>
      </dsp:nvSpPr>
      <dsp:spPr>
        <a:xfrm rot="10800000">
          <a:off x="1397984" y="3300359"/>
          <a:ext cx="4289368" cy="1270319"/>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176" tIns="76200" rIns="142240" bIns="76200" numCol="1" spcCol="1270" anchor="t" anchorCtr="0">
          <a:noAutofit/>
        </a:bodyPr>
        <a:lstStyle/>
        <a:p>
          <a:pPr marL="0" lvl="0" indent="0" algn="l" defTabSz="889000">
            <a:lnSpc>
              <a:spcPct val="90000"/>
            </a:lnSpc>
            <a:spcBef>
              <a:spcPct val="0"/>
            </a:spcBef>
            <a:spcAft>
              <a:spcPct val="35000"/>
            </a:spcAft>
            <a:buSzPct val="130000"/>
            <a:buFont typeface="Symbol" panose="05050102010706020507" pitchFamily="18" charset="2"/>
            <a:buNone/>
          </a:pPr>
          <a:r>
            <a:rPr lang="en-US" sz="2000" b="1" kern="1200" dirty="0">
              <a:solidFill>
                <a:schemeClr val="tx1"/>
              </a:solidFill>
            </a:rPr>
            <a:t>User Interface (UI)</a:t>
          </a:r>
          <a:endParaRPr lang="en-US" sz="2000" kern="1200" dirty="0">
            <a:solidFill>
              <a:schemeClr val="tx1"/>
            </a:solidFill>
          </a:endParaRPr>
        </a:p>
        <a:p>
          <a:pPr marL="114300" lvl="1" indent="-114300" algn="l" defTabSz="622300">
            <a:lnSpc>
              <a:spcPct val="90000"/>
            </a:lnSpc>
            <a:spcBef>
              <a:spcPct val="0"/>
            </a:spcBef>
            <a:spcAft>
              <a:spcPct val="15000"/>
            </a:spcAft>
            <a:buSzPct val="130000"/>
            <a:buFont typeface="Arial" panose="020B0604020202020204" pitchFamily="34" charset="0"/>
            <a:buChar char="•"/>
          </a:pPr>
          <a:r>
            <a:rPr lang="en-US" sz="1400" kern="1200" dirty="0">
              <a:solidFill>
                <a:schemeClr val="tx1"/>
              </a:solidFill>
            </a:rPr>
            <a:t>Major revamp of the user interface making it easier and more enjoyable to use, while still being immediately recognizable for existing users. </a:t>
          </a:r>
        </a:p>
      </dsp:txBody>
      <dsp:txXfrm rot="10800000">
        <a:off x="1715564" y="3300359"/>
        <a:ext cx="3971788" cy="1270319"/>
      </dsp:txXfrm>
    </dsp:sp>
    <dsp:sp modelId="{36FB886B-4B12-4A7C-9F1B-4BFC45EF2809}">
      <dsp:nvSpPr>
        <dsp:cNvPr id="0" name=""/>
        <dsp:cNvSpPr/>
      </dsp:nvSpPr>
      <dsp:spPr>
        <a:xfrm>
          <a:off x="762824" y="3300359"/>
          <a:ext cx="1270319" cy="1270319"/>
        </a:xfrm>
        <a:prstGeom prst="ellipse">
          <a:avLst/>
        </a:prstGeom>
        <a:blipFill dpi="0" rotWithShape="1">
          <a:blip xmlns:r="http://schemas.openxmlformats.org/officeDocument/2006/relationships" r:embed="rId3"/>
          <a:srcRect/>
          <a:stretch>
            <a:fillRect l="-54374" t="-7585" r="-54374" b="-7585"/>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97A548-E91F-4771-9782-4A4D4BFCC281}">
      <dsp:nvSpPr>
        <dsp:cNvPr id="0" name=""/>
        <dsp:cNvSpPr/>
      </dsp:nvSpPr>
      <dsp:spPr>
        <a:xfrm rot="10800000">
          <a:off x="1445334" y="469"/>
          <a:ext cx="4476883" cy="1270792"/>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384" tIns="76200" rIns="142240" bIns="76200" numCol="1" spcCol="1270" anchor="t" anchorCtr="0">
          <a:noAutofit/>
        </a:bodyPr>
        <a:lstStyle/>
        <a:p>
          <a:pPr marL="0" lvl="0" indent="0" algn="l" defTabSz="889000">
            <a:lnSpc>
              <a:spcPct val="90000"/>
            </a:lnSpc>
            <a:spcBef>
              <a:spcPct val="0"/>
            </a:spcBef>
            <a:spcAft>
              <a:spcPct val="35000"/>
            </a:spcAft>
            <a:buSzPct val="130000"/>
            <a:buFont typeface="Symbol" panose="05050102010706020507" pitchFamily="18" charset="2"/>
            <a:buNone/>
          </a:pPr>
          <a:r>
            <a:rPr lang="en-US" sz="2000" b="1" kern="1200">
              <a:solidFill>
                <a:schemeClr val="tx1"/>
              </a:solidFill>
            </a:rPr>
            <a:t>Full Energy System Optimization Modeling</a:t>
          </a:r>
          <a:endParaRPr lang="en-US" sz="2000" kern="1200" dirty="0">
            <a:solidFill>
              <a:schemeClr val="tx1"/>
            </a:solidFill>
          </a:endParaRPr>
        </a:p>
        <a:p>
          <a:pPr marL="114300" lvl="1" indent="-114300" algn="l" defTabSz="622300">
            <a:lnSpc>
              <a:spcPct val="90000"/>
            </a:lnSpc>
            <a:spcBef>
              <a:spcPct val="0"/>
            </a:spcBef>
            <a:spcAft>
              <a:spcPct val="15000"/>
            </a:spcAft>
            <a:buChar char="•"/>
          </a:pPr>
          <a:r>
            <a:rPr lang="en-US" sz="1400" kern="1200" dirty="0">
              <a:solidFill>
                <a:schemeClr val="tx1"/>
              </a:solidFill>
            </a:rPr>
            <a:t>Powerful and easy-to-use methods for modeling holistic decarbonization pathways.</a:t>
          </a:r>
        </a:p>
        <a:p>
          <a:pPr marL="114300" lvl="1" indent="-114300" algn="l" defTabSz="622300">
            <a:lnSpc>
              <a:spcPct val="90000"/>
            </a:lnSpc>
            <a:spcBef>
              <a:spcPct val="0"/>
            </a:spcBef>
            <a:spcAft>
              <a:spcPct val="15000"/>
            </a:spcAft>
            <a:buChar char="•"/>
          </a:pPr>
          <a:endParaRPr lang="en-US" sz="1400" kern="1200" dirty="0">
            <a:solidFill>
              <a:schemeClr val="tx1"/>
            </a:solidFill>
          </a:endParaRPr>
        </a:p>
      </dsp:txBody>
      <dsp:txXfrm rot="10800000">
        <a:off x="1763032" y="469"/>
        <a:ext cx="4159185" cy="1270792"/>
      </dsp:txXfrm>
    </dsp:sp>
    <dsp:sp modelId="{4ED3168A-FA3E-498B-84CD-895BA6300920}">
      <dsp:nvSpPr>
        <dsp:cNvPr id="0" name=""/>
        <dsp:cNvSpPr/>
      </dsp:nvSpPr>
      <dsp:spPr>
        <a:xfrm>
          <a:off x="809937" y="469"/>
          <a:ext cx="1270792" cy="1270792"/>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6CF472-51BC-4214-8E60-1E94661BD0A9}">
      <dsp:nvSpPr>
        <dsp:cNvPr id="0" name=""/>
        <dsp:cNvSpPr/>
      </dsp:nvSpPr>
      <dsp:spPr>
        <a:xfrm rot="10800000">
          <a:off x="1445334" y="1650603"/>
          <a:ext cx="4476883" cy="1270792"/>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384" tIns="53340" rIns="99568" bIns="53340" numCol="1" spcCol="1270" anchor="t"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The LEAP Cloud Data Server (LCDS)</a:t>
          </a:r>
          <a:endParaRPr lang="en-US" sz="2000" kern="1200" dirty="0">
            <a:solidFill>
              <a:schemeClr val="tx1"/>
            </a:solidFill>
          </a:endParaRPr>
        </a:p>
        <a:p>
          <a:pPr marL="114300" lvl="1" indent="-114300" algn="l" defTabSz="622300">
            <a:lnSpc>
              <a:spcPct val="90000"/>
            </a:lnSpc>
            <a:spcBef>
              <a:spcPct val="0"/>
            </a:spcBef>
            <a:spcAft>
              <a:spcPct val="15000"/>
            </a:spcAft>
            <a:buChar char="•"/>
          </a:pPr>
          <a:r>
            <a:rPr lang="en-US" sz="1400" kern="1200">
              <a:solidFill>
                <a:schemeClr val="tx1"/>
              </a:solidFill>
            </a:rPr>
            <a:t>Simplifying data collection and model maintenance.</a:t>
          </a:r>
          <a:endParaRPr lang="en-US" sz="1400" kern="1200" dirty="0">
            <a:solidFill>
              <a:schemeClr val="tx1"/>
            </a:solidFill>
          </a:endParaRPr>
        </a:p>
      </dsp:txBody>
      <dsp:txXfrm rot="10800000">
        <a:off x="1763032" y="1650603"/>
        <a:ext cx="4159185" cy="1270792"/>
      </dsp:txXfrm>
    </dsp:sp>
    <dsp:sp modelId="{023E1F69-EDFF-42C2-BDC5-5EE1FA5CB0A6}">
      <dsp:nvSpPr>
        <dsp:cNvPr id="0" name=""/>
        <dsp:cNvSpPr/>
      </dsp:nvSpPr>
      <dsp:spPr>
        <a:xfrm>
          <a:off x="809937" y="1650603"/>
          <a:ext cx="1270792" cy="1270792"/>
        </a:xfrm>
        <a:prstGeom prst="ellipse">
          <a:avLst/>
        </a:prstGeom>
        <a:blipFill rotWithShape="1">
          <a:blip xmlns:r="http://schemas.openxmlformats.org/officeDocument/2006/relationships" r:embed="rId2"/>
          <a:srcRect/>
          <a:stretch>
            <a:fillRect l="-7000" r="-7000"/>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1FEC55E-069A-46FF-8AAE-6AF78A2DFA6F}">
      <dsp:nvSpPr>
        <dsp:cNvPr id="0" name=""/>
        <dsp:cNvSpPr/>
      </dsp:nvSpPr>
      <dsp:spPr>
        <a:xfrm rot="10800000">
          <a:off x="1445334" y="3300737"/>
          <a:ext cx="4476883" cy="1270792"/>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384" tIns="76200" rIns="142240" bIns="76200" numCol="1" spcCol="1270" anchor="t" anchorCtr="0">
          <a:noAutofit/>
        </a:bodyPr>
        <a:lstStyle/>
        <a:p>
          <a:pPr marL="0" lvl="0" indent="0" algn="l" defTabSz="889000">
            <a:lnSpc>
              <a:spcPct val="90000"/>
            </a:lnSpc>
            <a:spcBef>
              <a:spcPct val="0"/>
            </a:spcBef>
            <a:spcAft>
              <a:spcPct val="35000"/>
            </a:spcAft>
            <a:buNone/>
          </a:pPr>
          <a:r>
            <a:rPr lang="en-US" sz="2000" b="1" kern="1200">
              <a:solidFill>
                <a:schemeClr val="tx1"/>
              </a:solidFill>
            </a:rPr>
            <a:t>Plugins</a:t>
          </a:r>
          <a:endParaRPr lang="en-US" sz="2000" kern="1200" dirty="0">
            <a:solidFill>
              <a:schemeClr val="tx1"/>
            </a:solidFill>
          </a:endParaRPr>
        </a:p>
        <a:p>
          <a:pPr marL="114300" lvl="1" indent="-114300" algn="l" defTabSz="622300">
            <a:lnSpc>
              <a:spcPct val="90000"/>
            </a:lnSpc>
            <a:spcBef>
              <a:spcPct val="0"/>
            </a:spcBef>
            <a:spcAft>
              <a:spcPct val="15000"/>
            </a:spcAft>
            <a:buChar char="•"/>
          </a:pPr>
          <a:r>
            <a:rPr lang="en-US" sz="1400" kern="1200">
              <a:solidFill>
                <a:schemeClr val="tx1"/>
              </a:solidFill>
            </a:rPr>
            <a:t>Simpler, more modular, and more community-based model development.</a:t>
          </a:r>
          <a:endParaRPr lang="en-US" sz="1400" kern="1200" dirty="0">
            <a:solidFill>
              <a:schemeClr val="tx1"/>
            </a:solidFill>
          </a:endParaRPr>
        </a:p>
      </dsp:txBody>
      <dsp:txXfrm rot="10800000">
        <a:off x="1763032" y="3300737"/>
        <a:ext cx="4159185" cy="1270792"/>
      </dsp:txXfrm>
    </dsp:sp>
    <dsp:sp modelId="{60B48BFE-B5A2-4E8B-A86E-1A15EBA97A2B}">
      <dsp:nvSpPr>
        <dsp:cNvPr id="0" name=""/>
        <dsp:cNvSpPr/>
      </dsp:nvSpPr>
      <dsp:spPr>
        <a:xfrm>
          <a:off x="809937" y="3300737"/>
          <a:ext cx="1270792" cy="1270792"/>
        </a:xfrm>
        <a:prstGeom prst="ellipse">
          <a:avLst/>
        </a:prstGeom>
        <a:blipFill rotWithShape="1">
          <a:blip xmlns:r="http://schemas.openxmlformats.org/officeDocument/2006/relationships" r:embed="rId3"/>
          <a:srcRect/>
          <a:stretch>
            <a:fillRect t="-1000" b="-1000"/>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97A548-E91F-4771-9782-4A4D4BFCC281}">
      <dsp:nvSpPr>
        <dsp:cNvPr id="0" name=""/>
        <dsp:cNvSpPr/>
      </dsp:nvSpPr>
      <dsp:spPr>
        <a:xfrm rot="10800000">
          <a:off x="1397984" y="1320"/>
          <a:ext cx="4289368" cy="1270319"/>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176" tIns="76200" rIns="142240" bIns="76200" numCol="1" spcCol="1270" anchor="t" anchorCtr="0">
          <a:noAutofit/>
        </a:bodyPr>
        <a:lstStyle/>
        <a:p>
          <a:pPr marL="0" lvl="0" indent="0" algn="l" defTabSz="889000">
            <a:lnSpc>
              <a:spcPct val="90000"/>
            </a:lnSpc>
            <a:spcBef>
              <a:spcPct val="0"/>
            </a:spcBef>
            <a:spcAft>
              <a:spcPct val="35000"/>
            </a:spcAft>
            <a:buSzPct val="130000"/>
            <a:buFont typeface="Symbol" panose="05050102010706020507" pitchFamily="18" charset="2"/>
            <a:buNone/>
          </a:pPr>
          <a:r>
            <a:rPr lang="en-US" sz="2000" b="1" kern="1200" dirty="0">
              <a:solidFill>
                <a:schemeClr val="tx1"/>
              </a:solidFill>
            </a:rPr>
            <a:t>Energy Affordability Analysis</a:t>
          </a:r>
          <a:endParaRPr lang="en-US" sz="2000" kern="1200" dirty="0">
            <a:solidFill>
              <a:schemeClr val="tx1"/>
            </a:solidFill>
          </a:endParaRPr>
        </a:p>
        <a:p>
          <a:pPr marL="114300" lvl="1" indent="-114300" algn="l" defTabSz="622300">
            <a:lnSpc>
              <a:spcPct val="90000"/>
            </a:lnSpc>
            <a:spcBef>
              <a:spcPct val="0"/>
            </a:spcBef>
            <a:spcAft>
              <a:spcPct val="15000"/>
            </a:spcAft>
            <a:buSzPct val="130000"/>
            <a:buFont typeface="Arial" panose="020B0604020202020204" pitchFamily="34" charset="0"/>
            <a:buChar char="•"/>
          </a:pPr>
          <a:r>
            <a:rPr lang="en-US" sz="1400" kern="1200" dirty="0">
              <a:solidFill>
                <a:schemeClr val="tx1"/>
              </a:solidFill>
            </a:rPr>
            <a:t>A new approach for studying the affordability of pathways for marginalized communities: helping to highlight social and environmental justice concerns.</a:t>
          </a:r>
          <a:endParaRPr lang="en-US" sz="1400" b="1" kern="1200" dirty="0">
            <a:solidFill>
              <a:schemeClr val="tx1"/>
            </a:solidFill>
          </a:endParaRPr>
        </a:p>
      </dsp:txBody>
      <dsp:txXfrm rot="10800000">
        <a:off x="1715564" y="1320"/>
        <a:ext cx="3971788" cy="1270319"/>
      </dsp:txXfrm>
    </dsp:sp>
    <dsp:sp modelId="{4ED3168A-FA3E-498B-84CD-895BA6300920}">
      <dsp:nvSpPr>
        <dsp:cNvPr id="0" name=""/>
        <dsp:cNvSpPr/>
      </dsp:nvSpPr>
      <dsp:spPr>
        <a:xfrm>
          <a:off x="762824" y="1320"/>
          <a:ext cx="1270319" cy="1270319"/>
        </a:xfrm>
        <a:prstGeom prst="ellipse">
          <a:avLst/>
        </a:prstGeom>
        <a:blipFill rotWithShape="1">
          <a:blip xmlns:r="http://schemas.openxmlformats.org/officeDocument/2006/relationships" r:embed="rId1"/>
          <a:srcRect/>
          <a:stretch>
            <a:fillRect l="-3000" r="-3000"/>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58AEBA-CA23-4714-8F49-FA9317A95EE5}">
      <dsp:nvSpPr>
        <dsp:cNvPr id="0" name=""/>
        <dsp:cNvSpPr/>
      </dsp:nvSpPr>
      <dsp:spPr>
        <a:xfrm rot="10800000">
          <a:off x="1397984" y="1650840"/>
          <a:ext cx="4289368" cy="1270319"/>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176" tIns="76200" rIns="142240" bIns="76200" numCol="1" spcCol="1270" anchor="t" anchorCtr="0">
          <a:noAutofit/>
        </a:bodyPr>
        <a:lstStyle/>
        <a:p>
          <a:pPr marL="0" lvl="0" indent="0" algn="l" defTabSz="889000">
            <a:lnSpc>
              <a:spcPct val="90000"/>
            </a:lnSpc>
            <a:spcBef>
              <a:spcPct val="0"/>
            </a:spcBef>
            <a:spcAft>
              <a:spcPct val="35000"/>
            </a:spcAft>
            <a:buSzPct val="130000"/>
            <a:buFont typeface="Symbol" panose="05050102010706020507" pitchFamily="18" charset="2"/>
            <a:buNone/>
          </a:pPr>
          <a:r>
            <a:rPr lang="en-US" sz="2000" b="1" kern="1200" dirty="0">
              <a:solidFill>
                <a:schemeClr val="tx1"/>
              </a:solidFill>
            </a:rPr>
            <a:t>Accessibility</a:t>
          </a:r>
        </a:p>
        <a:p>
          <a:pPr marL="114300" lvl="1" indent="-114300" algn="l" defTabSz="622300">
            <a:lnSpc>
              <a:spcPct val="90000"/>
            </a:lnSpc>
            <a:spcBef>
              <a:spcPct val="0"/>
            </a:spcBef>
            <a:spcAft>
              <a:spcPct val="15000"/>
            </a:spcAft>
            <a:buSzPct val="130000"/>
            <a:buFont typeface="Arial" panose="020B0604020202020204" pitchFamily="34" charset="0"/>
            <a:buChar char="•"/>
          </a:pPr>
          <a:r>
            <a:rPr lang="en-US" sz="1400" kern="1200" dirty="0">
              <a:solidFill>
                <a:schemeClr val="tx1"/>
              </a:solidFill>
            </a:rPr>
            <a:t>New translations of the LEAP user interface in 14 languages making it more accessible and helping to improve engagement among modelers and stakeholders. </a:t>
          </a:r>
        </a:p>
      </dsp:txBody>
      <dsp:txXfrm rot="10800000">
        <a:off x="1715564" y="1650840"/>
        <a:ext cx="3971788" cy="1270319"/>
      </dsp:txXfrm>
    </dsp:sp>
    <dsp:sp modelId="{C67A66EF-5925-4596-BF95-860CB41748F2}">
      <dsp:nvSpPr>
        <dsp:cNvPr id="0" name=""/>
        <dsp:cNvSpPr/>
      </dsp:nvSpPr>
      <dsp:spPr>
        <a:xfrm>
          <a:off x="762824" y="1650840"/>
          <a:ext cx="1270319" cy="1270319"/>
        </a:xfrm>
        <a:prstGeom prst="ellipse">
          <a:avLst/>
        </a:prstGeom>
        <a:blipFill rotWithShape="1">
          <a:blip xmlns:r="http://schemas.openxmlformats.org/officeDocument/2006/relationships" r:embed="rId2"/>
          <a:srcRect/>
          <a:stretch>
            <a:fillRect l="-6000" r="-6000"/>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5437B46-B902-43E7-A251-B5ABFB81F426}">
      <dsp:nvSpPr>
        <dsp:cNvPr id="0" name=""/>
        <dsp:cNvSpPr/>
      </dsp:nvSpPr>
      <dsp:spPr>
        <a:xfrm rot="10800000">
          <a:off x="1397984" y="3300359"/>
          <a:ext cx="4289368" cy="1270319"/>
        </a:xfrm>
        <a:prstGeom prst="homePlat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176" tIns="76200" rIns="142240" bIns="76200" numCol="1" spcCol="1270" anchor="t" anchorCtr="0">
          <a:noAutofit/>
        </a:bodyPr>
        <a:lstStyle/>
        <a:p>
          <a:pPr marL="0" lvl="0" indent="0" algn="l" defTabSz="889000">
            <a:lnSpc>
              <a:spcPct val="90000"/>
            </a:lnSpc>
            <a:spcBef>
              <a:spcPct val="0"/>
            </a:spcBef>
            <a:spcAft>
              <a:spcPct val="35000"/>
            </a:spcAft>
            <a:buSzPct val="130000"/>
            <a:buFont typeface="Symbol" panose="05050102010706020507" pitchFamily="18" charset="2"/>
            <a:buNone/>
          </a:pPr>
          <a:r>
            <a:rPr lang="en-US" sz="2000" b="1" kern="1200" dirty="0">
              <a:solidFill>
                <a:schemeClr val="tx1"/>
              </a:solidFill>
            </a:rPr>
            <a:t>User Interface</a:t>
          </a:r>
          <a:endParaRPr lang="en-US" sz="2000" kern="1200" dirty="0">
            <a:solidFill>
              <a:schemeClr val="tx1"/>
            </a:solidFill>
          </a:endParaRPr>
        </a:p>
        <a:p>
          <a:pPr marL="114300" lvl="1" indent="-114300" algn="l" defTabSz="622300">
            <a:lnSpc>
              <a:spcPct val="90000"/>
            </a:lnSpc>
            <a:spcBef>
              <a:spcPct val="0"/>
            </a:spcBef>
            <a:spcAft>
              <a:spcPct val="15000"/>
            </a:spcAft>
            <a:buSzPct val="130000"/>
            <a:buFont typeface="Arial" panose="020B0604020202020204" pitchFamily="34" charset="0"/>
            <a:buChar char="•"/>
          </a:pPr>
          <a:r>
            <a:rPr lang="en-US" sz="1400" kern="1200" dirty="0">
              <a:solidFill>
                <a:schemeClr val="tx1"/>
              </a:solidFill>
            </a:rPr>
            <a:t>Major revamp of the user interface making it easier and more enjoyable to use, while still being immediately recognizable for existing users. </a:t>
          </a:r>
        </a:p>
      </dsp:txBody>
      <dsp:txXfrm rot="10800000">
        <a:off x="1715564" y="3300359"/>
        <a:ext cx="3971788" cy="1270319"/>
      </dsp:txXfrm>
    </dsp:sp>
    <dsp:sp modelId="{36FB886B-4B12-4A7C-9F1B-4BFC45EF2809}">
      <dsp:nvSpPr>
        <dsp:cNvPr id="0" name=""/>
        <dsp:cNvSpPr/>
      </dsp:nvSpPr>
      <dsp:spPr>
        <a:xfrm>
          <a:off x="762824" y="3300359"/>
          <a:ext cx="1270319" cy="1270319"/>
        </a:xfrm>
        <a:prstGeom prst="ellipse">
          <a:avLst/>
        </a:prstGeom>
        <a:blipFill dpi="0" rotWithShape="1">
          <a:blip xmlns:r="http://schemas.openxmlformats.org/officeDocument/2006/relationships" r:embed="rId3"/>
          <a:srcRect/>
          <a:stretch>
            <a:fillRect l="-54374" t="-7585" r="-54374" b="-7585"/>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DE0657-0996-B348-B907-A787542ABA79}" type="datetimeFigureOut">
              <a:rPr lang="en-GB" smtClean="0"/>
              <a:t>17/07/2024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AF957E5-F993-0941-B102-82DBC6A8A802}" type="slidenum">
              <a:rPr lang="en-GB" smtClean="0"/>
              <a:t>‹#›</a:t>
            </a:fld>
            <a:endParaRPr lang="en-GB"/>
          </a:p>
        </p:txBody>
      </p:sp>
    </p:spTree>
    <p:extLst>
      <p:ext uri="{BB962C8B-B14F-4D97-AF65-F5344CB8AC3E}">
        <p14:creationId xmlns:p14="http://schemas.microsoft.com/office/powerpoint/2010/main" val="12846857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B1813C-687D-1F41-998E-072415C4FA63}" type="datetimeFigureOut">
              <a:rPr lang="en-GB" smtClean="0"/>
              <a:t>17/07/2024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24E4FC-4DF7-8B4C-A9A2-DDE2D6DD1464}" type="slidenum">
              <a:rPr lang="en-GB" smtClean="0"/>
              <a:t>‹#›</a:t>
            </a:fld>
            <a:endParaRPr lang="en-GB"/>
          </a:p>
        </p:txBody>
      </p:sp>
    </p:spTree>
    <p:extLst>
      <p:ext uri="{BB962C8B-B14F-4D97-AF65-F5344CB8AC3E}">
        <p14:creationId xmlns:p14="http://schemas.microsoft.com/office/powerpoint/2010/main" val="103752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r>
              <a:rPr lang="en-US" b="1" dirty="0"/>
              <a:t>+ Many other improvements!</a:t>
            </a:r>
          </a:p>
          <a:p>
            <a:endParaRPr lang="en-US" dirty="0"/>
          </a:p>
        </p:txBody>
      </p:sp>
      <p:sp>
        <p:nvSpPr>
          <p:cNvPr id="4" name="Slide Number Placeholder 3"/>
          <p:cNvSpPr>
            <a:spLocks noGrp="1"/>
          </p:cNvSpPr>
          <p:nvPr>
            <p:ph type="sldNum" sz="quarter" idx="5"/>
          </p:nvPr>
        </p:nvSpPr>
        <p:spPr/>
        <p:txBody>
          <a:bodyPr/>
          <a:lstStyle/>
          <a:p>
            <a:fld id="{1E24E4FC-4DF7-8B4C-A9A2-DDE2D6DD1464}" type="slidenum">
              <a:rPr lang="en-GB" smtClean="0"/>
              <a:t>6</a:t>
            </a:fld>
            <a:endParaRPr lang="en-GB"/>
          </a:p>
        </p:txBody>
      </p:sp>
    </p:spTree>
    <p:extLst>
      <p:ext uri="{BB962C8B-B14F-4D97-AF65-F5344CB8AC3E}">
        <p14:creationId xmlns:p14="http://schemas.microsoft.com/office/powerpoint/2010/main" val="3961938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indent="-571500">
              <a:buFont typeface="Arial" panose="020B0604020202020204" pitchFamily="34" charset="0"/>
              <a:buChar char="•"/>
            </a:pPr>
            <a:r>
              <a:rPr lang="en-US" sz="1200" dirty="0">
                <a:latin typeface="Calibri"/>
                <a:cs typeface="Calibri"/>
              </a:rPr>
              <a:t>The initial version provides nationally-oriented statistics useful to energy modelers including UN population prospects, UN urbanization data, UN energy statistics, Word Bank development indicators, EDGAR emissions database, KAPSARC Cooling and Heating degree days, etc.  </a:t>
            </a:r>
          </a:p>
          <a:p>
            <a:pPr marL="571500" indent="-571500">
              <a:buFont typeface="Arial" panose="020B0604020202020204" pitchFamily="34" charset="0"/>
              <a:buChar char="•"/>
            </a:pPr>
            <a:r>
              <a:rPr lang="en-US" sz="1200" dirty="0">
                <a:latin typeface="Calibri"/>
                <a:cs typeface="Calibri"/>
              </a:rPr>
              <a:t>Later, we intend to add more technology-oriented data (costs, performance, emission factors - eventually replacing LEAP’s existing TED database).  The LCDS and its RESTFUL API will be open-source, and we hope that other modeling tools will also adopt it.</a:t>
            </a:r>
            <a:endParaRPr lang="en-US" sz="800" dirty="0"/>
          </a:p>
          <a:p>
            <a:endParaRPr lang="en-US" dirty="0"/>
          </a:p>
        </p:txBody>
      </p:sp>
      <p:sp>
        <p:nvSpPr>
          <p:cNvPr id="4" name="Slide Number Placeholder 3"/>
          <p:cNvSpPr>
            <a:spLocks noGrp="1"/>
          </p:cNvSpPr>
          <p:nvPr>
            <p:ph type="sldNum" sz="quarter" idx="5"/>
          </p:nvPr>
        </p:nvSpPr>
        <p:spPr/>
        <p:txBody>
          <a:bodyPr/>
          <a:lstStyle/>
          <a:p>
            <a:fld id="{1E24E4FC-4DF7-8B4C-A9A2-DDE2D6DD1464}" type="slidenum">
              <a:rPr lang="en-GB" smtClean="0"/>
              <a:t>11</a:t>
            </a:fld>
            <a:endParaRPr lang="en-GB"/>
          </a:p>
        </p:txBody>
      </p:sp>
    </p:spTree>
    <p:extLst>
      <p:ext uri="{BB962C8B-B14F-4D97-AF65-F5344CB8AC3E}">
        <p14:creationId xmlns:p14="http://schemas.microsoft.com/office/powerpoint/2010/main" val="4112691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LEAP 2024 introduces a new plugin architecture that allows LEAP models to be created by quickly plugging together mini models.  We hope that these mini model will be developed and maintained by subject-matter experts (SEI and 3</a:t>
            </a:r>
            <a:r>
              <a:rPr lang="en-US" sz="1200" baseline="30000" dirty="0"/>
              <a:t>rd</a:t>
            </a:r>
            <a:r>
              <a:rPr lang="en-US" sz="1200" dirty="0"/>
              <a:t> party) and we are creating an online repository to encourage experts to share them with the wider LEAP community. We envisage that plugins might contain standardized methodologies for modeling particular sectors or industries and would include suggested data structures and default data.  When used with LEAP’s LCDS they could even include default data that varies by country. Plugins can be created in LEAP and easily shared as single data files.  They should make model development easier and more modular.</a:t>
            </a:r>
          </a:p>
          <a:p>
            <a:endParaRPr lang="en-US" dirty="0"/>
          </a:p>
        </p:txBody>
      </p:sp>
      <p:sp>
        <p:nvSpPr>
          <p:cNvPr id="4" name="Slide Number Placeholder 3"/>
          <p:cNvSpPr>
            <a:spLocks noGrp="1"/>
          </p:cNvSpPr>
          <p:nvPr>
            <p:ph type="sldNum" sz="quarter" idx="5"/>
          </p:nvPr>
        </p:nvSpPr>
        <p:spPr/>
        <p:txBody>
          <a:bodyPr/>
          <a:lstStyle/>
          <a:p>
            <a:fld id="{1E24E4FC-4DF7-8B4C-A9A2-DDE2D6DD1464}" type="slidenum">
              <a:rPr lang="en-GB" smtClean="0"/>
              <a:t>12</a:t>
            </a:fld>
            <a:endParaRPr lang="en-GB"/>
          </a:p>
        </p:txBody>
      </p:sp>
    </p:spTree>
    <p:extLst>
      <p:ext uri="{BB962C8B-B14F-4D97-AF65-F5344CB8AC3E}">
        <p14:creationId xmlns:p14="http://schemas.microsoft.com/office/powerpoint/2010/main" val="814158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Using Google machine translations combined with volunteer review, we’ve created new translations of the LEAP user interface to make it more accessible. We’ve prioritized translations in languages that are important in Africa and Asia – not just the standard UN languages. LEAP now also works with Google Translate to help users translate their models. Any model can be quickly switched between different languages providing more options for engagement among modelers and stakeholders. </a:t>
            </a:r>
            <a:br>
              <a:rPr lang="en-US" sz="1200" dirty="0"/>
            </a:br>
            <a:br>
              <a:rPr lang="en-US" sz="1200" dirty="0"/>
            </a:br>
            <a:r>
              <a:rPr lang="en-US" sz="1200" dirty="0"/>
              <a:t>Language Translations created so far: Albanian, Bosnian, Chinese, French, Gaelic., Indonesian, Malay, Portuguese, Spanish, Tagalog, Thai, Swahili, Urdu, Yoruba. Volunteers needed for additional languages!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New translations of the LEAP user interface in 14 languages making it more accessible and helping to improve engagement among modelers and stakeholders. </a:t>
            </a:r>
          </a:p>
          <a:p>
            <a:endParaRPr lang="en-US" dirty="0"/>
          </a:p>
        </p:txBody>
      </p:sp>
      <p:sp>
        <p:nvSpPr>
          <p:cNvPr id="4" name="Slide Number Placeholder 3"/>
          <p:cNvSpPr>
            <a:spLocks noGrp="1"/>
          </p:cNvSpPr>
          <p:nvPr>
            <p:ph type="sldNum" sz="quarter" idx="5"/>
          </p:nvPr>
        </p:nvSpPr>
        <p:spPr/>
        <p:txBody>
          <a:bodyPr/>
          <a:lstStyle/>
          <a:p>
            <a:fld id="{1E24E4FC-4DF7-8B4C-A9A2-DDE2D6DD1464}" type="slidenum">
              <a:rPr lang="en-GB" smtClean="0"/>
              <a:t>13</a:t>
            </a:fld>
            <a:endParaRPr lang="en-GB"/>
          </a:p>
        </p:txBody>
      </p:sp>
    </p:spTree>
    <p:extLst>
      <p:ext uri="{BB962C8B-B14F-4D97-AF65-F5344CB8AC3E}">
        <p14:creationId xmlns:p14="http://schemas.microsoft.com/office/powerpoint/2010/main" val="2857249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r>
              <a:rPr lang="en-US" b="1" dirty="0"/>
              <a:t>+ Many other improvements!</a:t>
            </a:r>
          </a:p>
          <a:p>
            <a:endParaRPr lang="en-US" dirty="0"/>
          </a:p>
        </p:txBody>
      </p:sp>
      <p:sp>
        <p:nvSpPr>
          <p:cNvPr id="4" name="Slide Number Placeholder 3"/>
          <p:cNvSpPr>
            <a:spLocks noGrp="1"/>
          </p:cNvSpPr>
          <p:nvPr>
            <p:ph type="sldNum" sz="quarter" idx="5"/>
          </p:nvPr>
        </p:nvSpPr>
        <p:spPr/>
        <p:txBody>
          <a:bodyPr/>
          <a:lstStyle/>
          <a:p>
            <a:fld id="{1E24E4FC-4DF7-8B4C-A9A2-DDE2D6DD1464}" type="slidenum">
              <a:rPr lang="en-GB" smtClean="0"/>
              <a:t>14</a:t>
            </a:fld>
            <a:endParaRPr lang="en-GB"/>
          </a:p>
        </p:txBody>
      </p:sp>
    </p:spTree>
    <p:extLst>
      <p:ext uri="{BB962C8B-B14F-4D97-AF65-F5344CB8AC3E}">
        <p14:creationId xmlns:p14="http://schemas.microsoft.com/office/powerpoint/2010/main" val="55790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Template note:</a:t>
            </a:r>
            <a:endParaRPr lang="en-GB" b="0" dirty="0"/>
          </a:p>
          <a:p>
            <a:r>
              <a:rPr lang="en-GB" b="1" dirty="0"/>
              <a:t>To create a new Section Divider slide,</a:t>
            </a:r>
            <a:r>
              <a:rPr lang="en-GB" b="1" baseline="0" dirty="0"/>
              <a:t> either a) copy this slide and edit the existing text; or b) copy the white brand shape (in place) to a newly added </a:t>
            </a:r>
            <a:r>
              <a:rPr lang="en-GB" b="1" dirty="0"/>
              <a:t>Section Divider slide</a:t>
            </a:r>
            <a:r>
              <a:rPr lang="en-GB" b="1" baseline="0" dirty="0"/>
              <a:t> from the template library.</a:t>
            </a:r>
            <a:endParaRPr lang="en-GB" b="1" dirty="0"/>
          </a:p>
          <a:p>
            <a:r>
              <a:rPr lang="en-GB" dirty="0"/>
              <a:t>Due to the way PowerPoint handles layers,</a:t>
            </a:r>
            <a:r>
              <a:rPr lang="en-GB" baseline="0" dirty="0"/>
              <a:t> the brand shape on the section divider slide cannot be locked in place. Ensure that this shape is not moved, resized or otherwise altered when using this template slide. The image can be changed.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Photo credit: Getty images / </a:t>
            </a:r>
            <a:r>
              <a:rPr lang="sv-SE" sz="1200" b="0" i="0" kern="1200" dirty="0">
                <a:solidFill>
                  <a:schemeClr val="tx1"/>
                </a:solidFill>
                <a:effectLst/>
                <a:latin typeface="+mn-lt"/>
                <a:ea typeface="+mn-ea"/>
                <a:cs typeface="+mn-cs"/>
              </a:rPr>
              <a:t>yimwow</a:t>
            </a:r>
            <a:r>
              <a:rPr lang="en-GB" dirty="0"/>
              <a:t> https://www.gettyimages.com/license/490316478</a:t>
            </a:r>
            <a:endParaRPr lang="en-GB" baseline="0" dirty="0"/>
          </a:p>
          <a:p>
            <a:endParaRPr lang="en-US" dirty="0"/>
          </a:p>
        </p:txBody>
      </p:sp>
      <p:sp>
        <p:nvSpPr>
          <p:cNvPr id="4" name="Slide Number Placeholder 3"/>
          <p:cNvSpPr>
            <a:spLocks noGrp="1"/>
          </p:cNvSpPr>
          <p:nvPr>
            <p:ph type="sldNum" sz="quarter" idx="10"/>
          </p:nvPr>
        </p:nvSpPr>
        <p:spPr/>
        <p:txBody>
          <a:bodyPr/>
          <a:lstStyle/>
          <a:p>
            <a:fld id="{1E24E4FC-4DF7-8B4C-A9A2-DDE2D6DD1464}" type="slidenum">
              <a:rPr lang="en-GB" smtClean="0"/>
              <a:t>16</a:t>
            </a:fld>
            <a:endParaRPr lang="en-GB"/>
          </a:p>
        </p:txBody>
      </p:sp>
    </p:spTree>
    <p:extLst>
      <p:ext uri="{BB962C8B-B14F-4D97-AF65-F5344CB8AC3E}">
        <p14:creationId xmlns:p14="http://schemas.microsoft.com/office/powerpoint/2010/main" val="42513733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E03F19-A340-49B7-8C8B-EA85960F8014}"/>
              </a:ext>
            </a:extLst>
          </p:cNvPr>
          <p:cNvPicPr>
            <a:picLocks noChangeAspect="1"/>
          </p:cNvPicPr>
          <p:nvPr userDrawn="1"/>
        </p:nvPicPr>
        <p:blipFill>
          <a:blip r:embed="rId2"/>
          <a:stretch>
            <a:fillRect/>
          </a:stretch>
        </p:blipFill>
        <p:spPr>
          <a:xfrm>
            <a:off x="-26127" y="0"/>
            <a:ext cx="6968332" cy="6419644"/>
          </a:xfrm>
          <a:prstGeom prst="rect">
            <a:avLst/>
          </a:prstGeom>
        </p:spPr>
      </p:pic>
      <p:sp>
        <p:nvSpPr>
          <p:cNvPr id="9" name="Title 8"/>
          <p:cNvSpPr>
            <a:spLocks noGrp="1"/>
          </p:cNvSpPr>
          <p:nvPr>
            <p:ph type="title"/>
          </p:nvPr>
        </p:nvSpPr>
        <p:spPr>
          <a:xfrm>
            <a:off x="580168" y="1489458"/>
            <a:ext cx="6356050" cy="1393442"/>
          </a:xfrm>
          <a:prstGeom prst="rect">
            <a:avLst/>
          </a:prstGeom>
        </p:spPr>
        <p:txBody>
          <a:bodyPr anchor="t">
            <a:noAutofit/>
          </a:bodyPr>
          <a:lstStyle>
            <a:lvl1pPr>
              <a:defRPr sz="5000" b="1">
                <a:solidFill>
                  <a:schemeClr val="bg1"/>
                </a:solidFill>
              </a:defRPr>
            </a:lvl1pPr>
          </a:lstStyle>
          <a:p>
            <a:r>
              <a:rPr lang="en-US"/>
              <a:t>Click to edit Master title style</a:t>
            </a:r>
            <a:endParaRPr lang="en-GB"/>
          </a:p>
        </p:txBody>
      </p:sp>
      <p:sp>
        <p:nvSpPr>
          <p:cNvPr id="13" name="Text Placeholder 12"/>
          <p:cNvSpPr>
            <a:spLocks noGrp="1"/>
          </p:cNvSpPr>
          <p:nvPr>
            <p:ph type="body" sz="quarter" idx="10"/>
          </p:nvPr>
        </p:nvSpPr>
        <p:spPr>
          <a:xfrm>
            <a:off x="6936217" y="6146800"/>
            <a:ext cx="4809067" cy="342900"/>
          </a:xfrm>
          <a:prstGeom prst="rect">
            <a:avLst/>
          </a:prstGeom>
        </p:spPr>
        <p:txBody>
          <a:bodyPr anchor="b"/>
          <a:lstStyle>
            <a:lvl1pPr marL="0" indent="0" algn="r">
              <a:buNone/>
              <a:defRPr sz="1400" b="1" i="0">
                <a:solidFill>
                  <a:schemeClr val="bg1"/>
                </a:solidFill>
              </a:defRPr>
            </a:lvl1pPr>
          </a:lstStyle>
          <a:p>
            <a:pPr lvl="0"/>
            <a:r>
              <a:rPr lang="en-US"/>
              <a:t>Edit Master text styles</a:t>
            </a:r>
          </a:p>
        </p:txBody>
      </p:sp>
      <p:sp>
        <p:nvSpPr>
          <p:cNvPr id="8" name="Text Placeholder 7"/>
          <p:cNvSpPr>
            <a:spLocks noGrp="1"/>
          </p:cNvSpPr>
          <p:nvPr>
            <p:ph type="body" sz="quarter" idx="11" hasCustomPrompt="1"/>
          </p:nvPr>
        </p:nvSpPr>
        <p:spPr>
          <a:xfrm>
            <a:off x="580164" y="3022600"/>
            <a:ext cx="6904357" cy="787400"/>
          </a:xfrm>
          <a:prstGeom prst="rect">
            <a:avLst/>
          </a:prstGeom>
        </p:spPr>
        <p:txBody>
          <a:bodyPr anchor="t"/>
          <a:lstStyle>
            <a:lvl1pPr marL="0" indent="0">
              <a:buNone/>
              <a:defRPr sz="2400" b="1">
                <a:solidFill>
                  <a:schemeClr val="bg1"/>
                </a:solidFill>
              </a:defRPr>
            </a:lvl1pPr>
            <a:lvl2pPr algn="l">
              <a:defRPr/>
            </a:lvl2pPr>
          </a:lstStyle>
          <a:p>
            <a:pPr lvl="0"/>
            <a:r>
              <a:rPr lang="en-GB"/>
              <a:t>Placeholder</a:t>
            </a:r>
          </a:p>
        </p:txBody>
      </p:sp>
      <p:pic>
        <p:nvPicPr>
          <p:cNvPr id="7" name="Picture 6">
            <a:extLst>
              <a:ext uri="{FF2B5EF4-FFF2-40B4-BE49-F238E27FC236}">
                <a16:creationId xmlns:a16="http://schemas.microsoft.com/office/drawing/2014/main" id="{B8E99A3A-223D-7047-9ADE-EA562D17766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762" y="5432367"/>
            <a:ext cx="2317056" cy="1229956"/>
          </a:xfrm>
          <a:prstGeom prst="rect">
            <a:avLst/>
          </a:prstGeom>
        </p:spPr>
      </p:pic>
    </p:spTree>
    <p:extLst>
      <p:ext uri="{BB962C8B-B14F-4D97-AF65-F5344CB8AC3E}">
        <p14:creationId xmlns:p14="http://schemas.microsoft.com/office/powerpoint/2010/main" val="32266818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userDrawn="1">
          <p15:clr>
            <a:srgbClr val="FBAE40"/>
          </p15:clr>
        </p15:guide>
        <p15:guide id="2" pos="423" userDrawn="1">
          <p15:clr>
            <a:srgbClr val="FBAE40"/>
          </p15:clr>
        </p15:guide>
        <p15:guide id="3" orient="horz" pos="4042" userDrawn="1">
          <p15:clr>
            <a:srgbClr val="FBAE40"/>
          </p15:clr>
        </p15:guide>
        <p15:guide id="4" pos="731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5736" y="368301"/>
            <a:ext cx="11040533" cy="711200"/>
          </a:xfrm>
          <a:prstGeom prst="rect">
            <a:avLst/>
          </a:prstGeom>
        </p:spPr>
        <p:txBody>
          <a:bodyPr/>
          <a:lstStyle>
            <a:lvl1pPr>
              <a:defRPr b="1">
                <a:solidFill>
                  <a:schemeClr val="tx1"/>
                </a:solidFill>
              </a:defRPr>
            </a:lvl1pPr>
          </a:lstStyle>
          <a:p>
            <a:r>
              <a:rPr lang="en-US"/>
              <a:t>Click to edit Master title style</a:t>
            </a:r>
            <a:endParaRPr lang="en-GB"/>
          </a:p>
        </p:txBody>
      </p:sp>
      <p:cxnSp>
        <p:nvCxnSpPr>
          <p:cNvPr id="8" name="Straight Connector 7"/>
          <p:cNvCxnSpPr/>
          <p:nvPr userDrawn="1"/>
        </p:nvCxnSpPr>
        <p:spPr>
          <a:xfrm>
            <a:off x="575736" y="1491916"/>
            <a:ext cx="1104053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1"/>
          </p:nvPr>
        </p:nvSpPr>
        <p:spPr>
          <a:xfrm>
            <a:off x="575733" y="6146800"/>
            <a:ext cx="9025467" cy="342900"/>
          </a:xfrm>
          <a:prstGeom prst="rect">
            <a:avLst/>
          </a:prstGeom>
        </p:spPr>
        <p:txBody>
          <a:bodyPr anchor="b"/>
          <a:lstStyle>
            <a:lvl1pPr marL="0" indent="0">
              <a:buNone/>
              <a:defRPr sz="13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0" name="Content Placeholder 9"/>
          <p:cNvSpPr>
            <a:spLocks noGrp="1"/>
          </p:cNvSpPr>
          <p:nvPr>
            <p:ph sz="quarter" idx="12"/>
          </p:nvPr>
        </p:nvSpPr>
        <p:spPr>
          <a:xfrm>
            <a:off x="575733" y="2667000"/>
            <a:ext cx="5215467" cy="2971800"/>
          </a:xfrm>
          <a:prstGeom prst="rect">
            <a:avLst/>
          </a:prstGeom>
        </p:spPr>
        <p:txBody>
          <a:bodyPr/>
          <a:lstStyle>
            <a:lvl1pPr marL="0" indent="0">
              <a:lnSpc>
                <a:spcPct val="120000"/>
              </a:lnSpc>
              <a:buFont typeface="Arial" charset="0"/>
              <a:buNone/>
              <a:defRPr sz="2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1" name="Content Placeholder 9"/>
          <p:cNvSpPr>
            <a:spLocks noGrp="1"/>
          </p:cNvSpPr>
          <p:nvPr>
            <p:ph sz="quarter" idx="13"/>
          </p:nvPr>
        </p:nvSpPr>
        <p:spPr>
          <a:xfrm>
            <a:off x="6400801" y="2667000"/>
            <a:ext cx="5215467" cy="2971800"/>
          </a:xfrm>
          <a:prstGeom prst="rect">
            <a:avLst/>
          </a:prstGeom>
        </p:spPr>
        <p:txBody>
          <a:bodyPr/>
          <a:lstStyle>
            <a:lvl1pPr marL="0" indent="0">
              <a:lnSpc>
                <a:spcPct val="120000"/>
              </a:lnSpc>
              <a:buFont typeface="Arial" charset="0"/>
              <a:buNone/>
              <a:defRPr sz="2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4" name="Text Placeholder 3"/>
          <p:cNvSpPr>
            <a:spLocks noGrp="1"/>
          </p:cNvSpPr>
          <p:nvPr>
            <p:ph type="body" sz="quarter" idx="14"/>
          </p:nvPr>
        </p:nvSpPr>
        <p:spPr>
          <a:xfrm>
            <a:off x="575733" y="2095500"/>
            <a:ext cx="5215467" cy="431800"/>
          </a:xfrm>
          <a:prstGeom prst="rect">
            <a:avLst/>
          </a:prstGeom>
        </p:spPr>
        <p:txBody>
          <a:bodyPr/>
          <a:lstStyle>
            <a:lvl1pPr marL="0" indent="0">
              <a:buNone/>
              <a:defRPr sz="24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2" name="Text Placeholder 3"/>
          <p:cNvSpPr>
            <a:spLocks noGrp="1"/>
          </p:cNvSpPr>
          <p:nvPr>
            <p:ph type="body" sz="quarter" idx="15"/>
          </p:nvPr>
        </p:nvSpPr>
        <p:spPr>
          <a:xfrm>
            <a:off x="6400801" y="2095500"/>
            <a:ext cx="5215467" cy="431800"/>
          </a:xfrm>
          <a:prstGeom prst="rect">
            <a:avLst/>
          </a:prstGeom>
        </p:spPr>
        <p:txBody>
          <a:bodyPr/>
          <a:lstStyle>
            <a:lvl1pPr marL="0" indent="0">
              <a:buNone/>
              <a:defRPr sz="24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1761158342"/>
      </p:ext>
    </p:extLst>
  </p:cSld>
  <p:clrMapOvr>
    <a:masterClrMapping/>
  </p:clrMapOvr>
  <p:extLst>
    <p:ext uri="{DCECCB84-F9BA-43D5-87BE-67443E8EF086}">
      <p15:sldGuideLst xmlns:p15="http://schemas.microsoft.com/office/powerpoint/2012/main">
        <p15:guide id="1" orient="horz" pos="4088" userDrawn="1">
          <p15:clr>
            <a:srgbClr val="FBAE40"/>
          </p15:clr>
        </p15:guide>
        <p15:guide id="2" pos="363" userDrawn="1">
          <p15:clr>
            <a:srgbClr val="FBAE40"/>
          </p15:clr>
        </p15:guide>
        <p15:guide id="3" pos="7317" userDrawn="1">
          <p15:clr>
            <a:srgbClr val="FBAE40"/>
          </p15:clr>
        </p15:guide>
        <p15:guide id="4" orient="horz" pos="23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comparison logo">
    <p:spTree>
      <p:nvGrpSpPr>
        <p:cNvPr id="1" name=""/>
        <p:cNvGrpSpPr/>
        <p:nvPr/>
      </p:nvGrpSpPr>
      <p:grpSpPr>
        <a:xfrm>
          <a:off x="0" y="0"/>
          <a:ext cx="0" cy="0"/>
          <a:chOff x="0" y="0"/>
          <a:chExt cx="0" cy="0"/>
        </a:xfrm>
      </p:grpSpPr>
      <p:sp>
        <p:nvSpPr>
          <p:cNvPr id="2" name="Title 1"/>
          <p:cNvSpPr>
            <a:spLocks noGrp="1"/>
          </p:cNvSpPr>
          <p:nvPr>
            <p:ph type="title"/>
          </p:nvPr>
        </p:nvSpPr>
        <p:spPr>
          <a:xfrm>
            <a:off x="575736" y="368301"/>
            <a:ext cx="11040533" cy="711200"/>
          </a:xfrm>
          <a:prstGeom prst="rect">
            <a:avLst/>
          </a:prstGeom>
        </p:spPr>
        <p:txBody>
          <a:bodyPr/>
          <a:lstStyle>
            <a:lvl1pPr>
              <a:defRPr b="1">
                <a:solidFill>
                  <a:schemeClr val="tx1"/>
                </a:solidFill>
              </a:defRPr>
            </a:lvl1pPr>
          </a:lstStyle>
          <a:p>
            <a:r>
              <a:rPr lang="en-US"/>
              <a:t>Click to edit Master title style</a:t>
            </a:r>
            <a:endParaRPr lang="en-GB"/>
          </a:p>
        </p:txBody>
      </p:sp>
      <p:cxnSp>
        <p:nvCxnSpPr>
          <p:cNvPr id="8" name="Straight Connector 7"/>
          <p:cNvCxnSpPr/>
          <p:nvPr userDrawn="1"/>
        </p:nvCxnSpPr>
        <p:spPr>
          <a:xfrm>
            <a:off x="575736" y="1491916"/>
            <a:ext cx="1104053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1"/>
          </p:nvPr>
        </p:nvSpPr>
        <p:spPr>
          <a:xfrm>
            <a:off x="575733" y="6146800"/>
            <a:ext cx="9025467" cy="342900"/>
          </a:xfrm>
          <a:prstGeom prst="rect">
            <a:avLst/>
          </a:prstGeom>
        </p:spPr>
        <p:txBody>
          <a:bodyPr anchor="b"/>
          <a:lstStyle>
            <a:lvl1pPr marL="0" indent="0">
              <a:buNone/>
              <a:defRPr sz="13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0" name="Content Placeholder 9"/>
          <p:cNvSpPr>
            <a:spLocks noGrp="1"/>
          </p:cNvSpPr>
          <p:nvPr>
            <p:ph sz="quarter" idx="12"/>
          </p:nvPr>
        </p:nvSpPr>
        <p:spPr>
          <a:xfrm>
            <a:off x="575733" y="2667000"/>
            <a:ext cx="5215467" cy="2971800"/>
          </a:xfrm>
          <a:prstGeom prst="rect">
            <a:avLst/>
          </a:prstGeom>
        </p:spPr>
        <p:txBody>
          <a:bodyPr/>
          <a:lstStyle>
            <a:lvl1pPr marL="0" indent="0">
              <a:lnSpc>
                <a:spcPct val="120000"/>
              </a:lnSpc>
              <a:buFont typeface="Arial" charset="0"/>
              <a:buNone/>
              <a:defRPr sz="2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1" name="Content Placeholder 9"/>
          <p:cNvSpPr>
            <a:spLocks noGrp="1"/>
          </p:cNvSpPr>
          <p:nvPr>
            <p:ph sz="quarter" idx="13"/>
          </p:nvPr>
        </p:nvSpPr>
        <p:spPr>
          <a:xfrm>
            <a:off x="6400801" y="2667000"/>
            <a:ext cx="5215467" cy="2971800"/>
          </a:xfrm>
          <a:prstGeom prst="rect">
            <a:avLst/>
          </a:prstGeom>
        </p:spPr>
        <p:txBody>
          <a:bodyPr/>
          <a:lstStyle>
            <a:lvl1pPr marL="0" indent="0">
              <a:lnSpc>
                <a:spcPct val="120000"/>
              </a:lnSpc>
              <a:buFont typeface="Arial" charset="0"/>
              <a:buNone/>
              <a:defRPr sz="2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4" name="Text Placeholder 3"/>
          <p:cNvSpPr>
            <a:spLocks noGrp="1"/>
          </p:cNvSpPr>
          <p:nvPr>
            <p:ph type="body" sz="quarter" idx="14"/>
          </p:nvPr>
        </p:nvSpPr>
        <p:spPr>
          <a:xfrm>
            <a:off x="575733" y="2095500"/>
            <a:ext cx="5215467" cy="431800"/>
          </a:xfrm>
          <a:prstGeom prst="rect">
            <a:avLst/>
          </a:prstGeom>
        </p:spPr>
        <p:txBody>
          <a:bodyPr/>
          <a:lstStyle>
            <a:lvl1pPr marL="0" indent="0">
              <a:buNone/>
              <a:defRPr sz="24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2" name="Text Placeholder 3"/>
          <p:cNvSpPr>
            <a:spLocks noGrp="1"/>
          </p:cNvSpPr>
          <p:nvPr>
            <p:ph type="body" sz="quarter" idx="15"/>
          </p:nvPr>
        </p:nvSpPr>
        <p:spPr>
          <a:xfrm>
            <a:off x="6400801" y="2095500"/>
            <a:ext cx="5215467" cy="431800"/>
          </a:xfrm>
          <a:prstGeom prst="rect">
            <a:avLst/>
          </a:prstGeom>
        </p:spPr>
        <p:txBody>
          <a:bodyPr/>
          <a:lstStyle>
            <a:lvl1pPr marL="0" indent="0">
              <a:buNone/>
              <a:defRPr sz="24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9" name="Picture 8">
            <a:extLst>
              <a:ext uri="{FF2B5EF4-FFF2-40B4-BE49-F238E27FC236}">
                <a16:creationId xmlns:a16="http://schemas.microsoft.com/office/drawing/2014/main" id="{3833A299-03B5-204A-9874-994042EA7A11}"/>
              </a:ext>
            </a:extLst>
          </p:cNvPr>
          <p:cNvPicPr>
            <a:picLocks noChangeAspect="1"/>
          </p:cNvPicPr>
          <p:nvPr userDrawn="1"/>
        </p:nvPicPr>
        <p:blipFill>
          <a:blip r:embed="rId2"/>
          <a:stretch>
            <a:fillRect/>
          </a:stretch>
        </p:blipFill>
        <p:spPr>
          <a:xfrm>
            <a:off x="10705898" y="5510310"/>
            <a:ext cx="1221059" cy="1321185"/>
          </a:xfrm>
          <a:prstGeom prst="rect">
            <a:avLst/>
          </a:prstGeom>
        </p:spPr>
      </p:pic>
    </p:spTree>
    <p:extLst>
      <p:ext uri="{BB962C8B-B14F-4D97-AF65-F5344CB8AC3E}">
        <p14:creationId xmlns:p14="http://schemas.microsoft.com/office/powerpoint/2010/main" val="1392275055"/>
      </p:ext>
    </p:extLst>
  </p:cSld>
  <p:clrMapOvr>
    <a:masterClrMapping/>
  </p:clrMapOvr>
  <p:extLst>
    <p:ext uri="{DCECCB84-F9BA-43D5-87BE-67443E8EF086}">
      <p15:sldGuideLst xmlns:p15="http://schemas.microsoft.com/office/powerpoint/2012/main">
        <p15:guide id="1" orient="horz" pos="4088">
          <p15:clr>
            <a:srgbClr val="FBAE40"/>
          </p15:clr>
        </p15:guide>
        <p15:guide id="2" pos="363">
          <p15:clr>
            <a:srgbClr val="FBAE40"/>
          </p15:clr>
        </p15:guide>
        <p15:guide id="3" pos="7317">
          <p15:clr>
            <a:srgbClr val="FBAE40"/>
          </p15:clr>
        </p15:guide>
        <p15:guide id="4" orient="horz" pos="23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75736" y="368301"/>
            <a:ext cx="11040533" cy="711200"/>
          </a:xfrm>
          <a:prstGeom prst="rect">
            <a:avLst/>
          </a:prstGeom>
        </p:spPr>
        <p:txBody>
          <a:bodyPr/>
          <a:lstStyle>
            <a:lvl1pPr>
              <a:defRPr b="1">
                <a:solidFill>
                  <a:schemeClr val="tx1"/>
                </a:solidFill>
              </a:defRPr>
            </a:lvl1pPr>
          </a:lstStyle>
          <a:p>
            <a:r>
              <a:rPr lang="en-US"/>
              <a:t>Click to edit Master title style</a:t>
            </a:r>
            <a:endParaRPr lang="en-GB"/>
          </a:p>
        </p:txBody>
      </p:sp>
      <p:cxnSp>
        <p:nvCxnSpPr>
          <p:cNvPr id="8" name="Straight Connector 7"/>
          <p:cNvCxnSpPr/>
          <p:nvPr userDrawn="1"/>
        </p:nvCxnSpPr>
        <p:spPr>
          <a:xfrm>
            <a:off x="575736" y="1491916"/>
            <a:ext cx="1104053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1"/>
          </p:nvPr>
        </p:nvSpPr>
        <p:spPr>
          <a:xfrm>
            <a:off x="575733" y="6146800"/>
            <a:ext cx="9025467" cy="342900"/>
          </a:xfrm>
          <a:prstGeom prst="rect">
            <a:avLst/>
          </a:prstGeom>
        </p:spPr>
        <p:txBody>
          <a:bodyPr anchor="b"/>
          <a:lstStyle>
            <a:lvl1pPr marL="0" indent="0">
              <a:buNone/>
              <a:defRPr sz="13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2053677882"/>
      </p:ext>
    </p:extLst>
  </p:cSld>
  <p:clrMapOvr>
    <a:masterClrMapping/>
  </p:clrMapOvr>
  <p:extLst>
    <p:ext uri="{DCECCB84-F9BA-43D5-87BE-67443E8EF086}">
      <p15:sldGuideLst xmlns:p15="http://schemas.microsoft.com/office/powerpoint/2012/main">
        <p15:guide id="1" orient="horz" pos="4088" userDrawn="1">
          <p15:clr>
            <a:srgbClr val="FBAE40"/>
          </p15:clr>
        </p15:guide>
        <p15:guide id="2" pos="363" userDrawn="1">
          <p15:clr>
            <a:srgbClr val="FBAE40"/>
          </p15:clr>
        </p15:guide>
        <p15:guide id="3" pos="7317" userDrawn="1">
          <p15:clr>
            <a:srgbClr val="FBAE40"/>
          </p15:clr>
        </p15:guide>
        <p15:guide id="4" orient="horz" pos="23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logo">
    <p:spTree>
      <p:nvGrpSpPr>
        <p:cNvPr id="1" name=""/>
        <p:cNvGrpSpPr/>
        <p:nvPr/>
      </p:nvGrpSpPr>
      <p:grpSpPr>
        <a:xfrm>
          <a:off x="0" y="0"/>
          <a:ext cx="0" cy="0"/>
          <a:chOff x="0" y="0"/>
          <a:chExt cx="0" cy="0"/>
        </a:xfrm>
      </p:grpSpPr>
      <p:sp>
        <p:nvSpPr>
          <p:cNvPr id="2" name="Title 1"/>
          <p:cNvSpPr>
            <a:spLocks noGrp="1"/>
          </p:cNvSpPr>
          <p:nvPr>
            <p:ph type="title"/>
          </p:nvPr>
        </p:nvSpPr>
        <p:spPr>
          <a:xfrm>
            <a:off x="575736" y="368301"/>
            <a:ext cx="11040533" cy="711200"/>
          </a:xfrm>
          <a:prstGeom prst="rect">
            <a:avLst/>
          </a:prstGeom>
        </p:spPr>
        <p:txBody>
          <a:bodyPr/>
          <a:lstStyle>
            <a:lvl1pPr>
              <a:defRPr b="1">
                <a:solidFill>
                  <a:schemeClr val="tx1"/>
                </a:solidFill>
              </a:defRPr>
            </a:lvl1pPr>
          </a:lstStyle>
          <a:p>
            <a:r>
              <a:rPr lang="en-US"/>
              <a:t>Click to edit Master title style</a:t>
            </a:r>
            <a:endParaRPr lang="en-GB"/>
          </a:p>
        </p:txBody>
      </p:sp>
      <p:cxnSp>
        <p:nvCxnSpPr>
          <p:cNvPr id="8" name="Straight Connector 7"/>
          <p:cNvCxnSpPr/>
          <p:nvPr userDrawn="1"/>
        </p:nvCxnSpPr>
        <p:spPr>
          <a:xfrm>
            <a:off x="575736" y="1491916"/>
            <a:ext cx="1104053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1"/>
          </p:nvPr>
        </p:nvSpPr>
        <p:spPr>
          <a:xfrm>
            <a:off x="575733" y="6146800"/>
            <a:ext cx="9025467" cy="342900"/>
          </a:xfrm>
          <a:prstGeom prst="rect">
            <a:avLst/>
          </a:prstGeom>
        </p:spPr>
        <p:txBody>
          <a:bodyPr anchor="b"/>
          <a:lstStyle>
            <a:lvl1pPr marL="0" indent="0">
              <a:buNone/>
              <a:defRPr sz="13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5" name="Picture 4">
            <a:extLst>
              <a:ext uri="{FF2B5EF4-FFF2-40B4-BE49-F238E27FC236}">
                <a16:creationId xmlns:a16="http://schemas.microsoft.com/office/drawing/2014/main" id="{09F83715-0E39-FB4C-B284-848BC5AC2FEF}"/>
              </a:ext>
            </a:extLst>
          </p:cNvPr>
          <p:cNvPicPr>
            <a:picLocks noChangeAspect="1"/>
          </p:cNvPicPr>
          <p:nvPr userDrawn="1"/>
        </p:nvPicPr>
        <p:blipFill>
          <a:blip r:embed="rId2"/>
          <a:stretch>
            <a:fillRect/>
          </a:stretch>
        </p:blipFill>
        <p:spPr>
          <a:xfrm>
            <a:off x="10705898" y="5510309"/>
            <a:ext cx="1221059" cy="1321187"/>
          </a:xfrm>
          <a:prstGeom prst="rect">
            <a:avLst/>
          </a:prstGeom>
        </p:spPr>
      </p:pic>
    </p:spTree>
    <p:extLst>
      <p:ext uri="{BB962C8B-B14F-4D97-AF65-F5344CB8AC3E}">
        <p14:creationId xmlns:p14="http://schemas.microsoft.com/office/powerpoint/2010/main" val="802168580"/>
      </p:ext>
    </p:extLst>
  </p:cSld>
  <p:clrMapOvr>
    <a:masterClrMapping/>
  </p:clrMapOvr>
  <p:extLst>
    <p:ext uri="{DCECCB84-F9BA-43D5-87BE-67443E8EF086}">
      <p15:sldGuideLst xmlns:p15="http://schemas.microsoft.com/office/powerpoint/2012/main">
        <p15:guide id="1" orient="horz" pos="4088">
          <p15:clr>
            <a:srgbClr val="FBAE40"/>
          </p15:clr>
        </p15:guide>
        <p15:guide id="2" pos="363">
          <p15:clr>
            <a:srgbClr val="FBAE40"/>
          </p15:clr>
        </p15:guide>
        <p15:guide id="3" pos="7317">
          <p15:clr>
            <a:srgbClr val="FBAE40"/>
          </p15:clr>
        </p15:guide>
        <p15:guide id="4" orient="horz" pos="23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575733" y="6146800"/>
            <a:ext cx="9025467" cy="342900"/>
          </a:xfrm>
          <a:prstGeom prst="rect">
            <a:avLst/>
          </a:prstGeom>
        </p:spPr>
        <p:txBody>
          <a:bodyPr anchor="b"/>
          <a:lstStyle>
            <a:lvl1pPr marL="0" indent="0">
              <a:buNone/>
              <a:defRPr sz="13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1584963962"/>
      </p:ext>
    </p:extLst>
  </p:cSld>
  <p:clrMapOvr>
    <a:masterClrMapping/>
  </p:clrMapOvr>
  <p:extLst>
    <p:ext uri="{DCECCB84-F9BA-43D5-87BE-67443E8EF086}">
      <p15:sldGuideLst xmlns:p15="http://schemas.microsoft.com/office/powerpoint/2012/main">
        <p15:guide id="1" orient="horz" pos="4088" userDrawn="1">
          <p15:clr>
            <a:srgbClr val="FBAE40"/>
          </p15:clr>
        </p15:guide>
        <p15:guide id="2" pos="363" userDrawn="1">
          <p15:clr>
            <a:srgbClr val="FBAE40"/>
          </p15:clr>
        </p15:guide>
        <p15:guide id="3" pos="7317" userDrawn="1">
          <p15:clr>
            <a:srgbClr val="FBAE40"/>
          </p15:clr>
        </p15:guide>
        <p15:guide id="4" orient="horz" pos="232"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ngle content blank">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575733" y="6146800"/>
            <a:ext cx="9025467" cy="342900"/>
          </a:xfrm>
          <a:prstGeom prst="rect">
            <a:avLst/>
          </a:prstGeom>
        </p:spPr>
        <p:txBody>
          <a:bodyPr anchor="b"/>
          <a:lstStyle>
            <a:lvl1pPr marL="0" indent="0">
              <a:buNone/>
              <a:defRPr sz="13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4" name="Title 1"/>
          <p:cNvSpPr>
            <a:spLocks noGrp="1"/>
          </p:cNvSpPr>
          <p:nvPr>
            <p:ph type="title"/>
          </p:nvPr>
        </p:nvSpPr>
        <p:spPr>
          <a:xfrm>
            <a:off x="575736" y="368301"/>
            <a:ext cx="11040533" cy="711200"/>
          </a:xfrm>
          <a:prstGeom prst="rect">
            <a:avLst/>
          </a:prstGeom>
        </p:spPr>
        <p:txBody>
          <a:bodyPr/>
          <a:lstStyle>
            <a:lvl1pPr>
              <a:defRPr b="1">
                <a:solidFill>
                  <a:schemeClr val="tx1"/>
                </a:solidFill>
              </a:defRPr>
            </a:lvl1pPr>
          </a:lstStyle>
          <a:p>
            <a:r>
              <a:rPr lang="en-US"/>
              <a:t>Click to edit Master title style</a:t>
            </a:r>
            <a:endParaRPr lang="en-GB"/>
          </a:p>
        </p:txBody>
      </p:sp>
      <p:sp>
        <p:nvSpPr>
          <p:cNvPr id="5" name="Content Placeholder 9"/>
          <p:cNvSpPr>
            <a:spLocks noGrp="1"/>
          </p:cNvSpPr>
          <p:nvPr>
            <p:ph sz="quarter" idx="12"/>
          </p:nvPr>
        </p:nvSpPr>
        <p:spPr>
          <a:xfrm>
            <a:off x="575736" y="1917700"/>
            <a:ext cx="11040533" cy="3721100"/>
          </a:xfrm>
          <a:prstGeom prst="rect">
            <a:avLst/>
          </a:prstGeom>
        </p:spPr>
        <p:txBody>
          <a:bodyPr/>
          <a:lstStyle>
            <a:lvl1pPr marL="0" indent="0">
              <a:lnSpc>
                <a:spcPct val="120000"/>
              </a:lnSpc>
              <a:buFont typeface="Arial" charset="0"/>
              <a:buNone/>
              <a:defRPr sz="2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cSld>
  <p:clrMapOvr>
    <a:masterClrMapping/>
  </p:clrMapOvr>
  <p:extLst>
    <p:ext uri="{DCECCB84-F9BA-43D5-87BE-67443E8EF086}">
      <p15:sldGuideLst xmlns:p15="http://schemas.microsoft.com/office/powerpoint/2012/main">
        <p15:guide id="1" orient="horz" pos="4088" userDrawn="1">
          <p15:clr>
            <a:srgbClr val="FBAE40"/>
          </p15:clr>
        </p15:guide>
        <p15:guide id="2" pos="363" userDrawn="1">
          <p15:clr>
            <a:srgbClr val="FBAE40"/>
          </p15:clr>
        </p15:guide>
        <p15:guide id="3" pos="7317" userDrawn="1">
          <p15:clr>
            <a:srgbClr val="FBAE40"/>
          </p15:clr>
        </p15:guide>
        <p15:guide id="4" orient="horz" pos="23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ck single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5736" y="368301"/>
            <a:ext cx="11040533" cy="711200"/>
          </a:xfrm>
          <a:prstGeom prst="rect">
            <a:avLst/>
          </a:prstGeom>
        </p:spPr>
        <p:txBody>
          <a:bodyPr/>
          <a:lstStyle>
            <a:lvl1pPr>
              <a:defRPr b="1">
                <a:solidFill>
                  <a:schemeClr val="tx1"/>
                </a:solidFill>
              </a:defRPr>
            </a:lvl1pPr>
          </a:lstStyle>
          <a:p>
            <a:r>
              <a:rPr lang="en-US"/>
              <a:t>Click to edit Master title style</a:t>
            </a:r>
            <a:endParaRPr lang="en-GB"/>
          </a:p>
        </p:txBody>
      </p:sp>
      <p:cxnSp>
        <p:nvCxnSpPr>
          <p:cNvPr id="8" name="Straight Connector 7"/>
          <p:cNvCxnSpPr/>
          <p:nvPr userDrawn="1"/>
        </p:nvCxnSpPr>
        <p:spPr>
          <a:xfrm flipV="1">
            <a:off x="575736" y="1475874"/>
            <a:ext cx="11040533" cy="1604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1"/>
          </p:nvPr>
        </p:nvSpPr>
        <p:spPr>
          <a:xfrm>
            <a:off x="575733" y="6146800"/>
            <a:ext cx="9025467" cy="342900"/>
          </a:xfrm>
          <a:prstGeom prst="rect">
            <a:avLst/>
          </a:prstGeom>
        </p:spPr>
        <p:txBody>
          <a:bodyPr anchor="b"/>
          <a:lstStyle>
            <a:lvl1pPr marL="0" indent="0">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0" name="Content Placeholder 9"/>
          <p:cNvSpPr>
            <a:spLocks noGrp="1"/>
          </p:cNvSpPr>
          <p:nvPr>
            <p:ph sz="quarter" idx="12"/>
          </p:nvPr>
        </p:nvSpPr>
        <p:spPr>
          <a:xfrm>
            <a:off x="575736" y="1917700"/>
            <a:ext cx="11040533" cy="3721100"/>
          </a:xfrm>
          <a:prstGeom prst="rect">
            <a:avLst/>
          </a:prstGeom>
        </p:spPr>
        <p:txBody>
          <a:bodyPr/>
          <a:lstStyle>
            <a:lvl1pPr marL="0" indent="0">
              <a:lnSpc>
                <a:spcPct val="120000"/>
              </a:lnSpc>
              <a:buFont typeface="Arial" charset="0"/>
              <a:buNone/>
              <a:defRPr sz="2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userDrawn="1">
          <p15:clr>
            <a:srgbClr val="FBAE40"/>
          </p15:clr>
        </p15:guide>
        <p15:guide id="2" pos="363" userDrawn="1">
          <p15:clr>
            <a:srgbClr val="FBAE40"/>
          </p15:clr>
        </p15:guide>
        <p15:guide id="3" pos="7317" userDrawn="1">
          <p15:clr>
            <a:srgbClr val="FBAE40"/>
          </p15:clr>
        </p15:guide>
        <p15:guide id="4" orient="horz" pos="232"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ck single content logo">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5736" y="368301"/>
            <a:ext cx="11040533" cy="711200"/>
          </a:xfrm>
          <a:prstGeom prst="rect">
            <a:avLst/>
          </a:prstGeom>
        </p:spPr>
        <p:txBody>
          <a:bodyPr/>
          <a:lstStyle>
            <a:lvl1pPr>
              <a:defRPr b="1">
                <a:solidFill>
                  <a:schemeClr val="tx1"/>
                </a:solidFill>
              </a:defRPr>
            </a:lvl1pPr>
          </a:lstStyle>
          <a:p>
            <a:r>
              <a:rPr lang="en-US"/>
              <a:t>Click to edit Master title style</a:t>
            </a:r>
            <a:endParaRPr lang="en-GB"/>
          </a:p>
        </p:txBody>
      </p:sp>
      <p:cxnSp>
        <p:nvCxnSpPr>
          <p:cNvPr id="8" name="Straight Connector 7"/>
          <p:cNvCxnSpPr/>
          <p:nvPr userDrawn="1"/>
        </p:nvCxnSpPr>
        <p:spPr>
          <a:xfrm flipV="1">
            <a:off x="575736" y="1475874"/>
            <a:ext cx="11040533" cy="1604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1"/>
          </p:nvPr>
        </p:nvSpPr>
        <p:spPr>
          <a:xfrm>
            <a:off x="575733" y="6146800"/>
            <a:ext cx="9025467" cy="342900"/>
          </a:xfrm>
          <a:prstGeom prst="rect">
            <a:avLst/>
          </a:prstGeom>
        </p:spPr>
        <p:txBody>
          <a:bodyPr anchor="b"/>
          <a:lstStyle>
            <a:lvl1pPr marL="0" indent="0">
              <a:buNone/>
              <a:defRPr sz="13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0" name="Content Placeholder 9"/>
          <p:cNvSpPr>
            <a:spLocks noGrp="1"/>
          </p:cNvSpPr>
          <p:nvPr>
            <p:ph sz="quarter" idx="12"/>
          </p:nvPr>
        </p:nvSpPr>
        <p:spPr>
          <a:xfrm>
            <a:off x="575736" y="1917700"/>
            <a:ext cx="11040533" cy="3721100"/>
          </a:xfrm>
          <a:prstGeom prst="rect">
            <a:avLst/>
          </a:prstGeom>
        </p:spPr>
        <p:txBody>
          <a:bodyPr/>
          <a:lstStyle>
            <a:lvl1pPr marL="0" indent="0">
              <a:lnSpc>
                <a:spcPct val="120000"/>
              </a:lnSpc>
              <a:buFont typeface="Arial" charset="0"/>
              <a:buNone/>
              <a:defRPr sz="2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11" name="Picture 10">
            <a:extLst>
              <a:ext uri="{FF2B5EF4-FFF2-40B4-BE49-F238E27FC236}">
                <a16:creationId xmlns:a16="http://schemas.microsoft.com/office/drawing/2014/main" id="{FDEB0A64-6C79-664A-A981-6AB5FF074AFA}"/>
              </a:ext>
            </a:extLst>
          </p:cNvPr>
          <p:cNvPicPr>
            <a:picLocks noChangeAspect="1"/>
          </p:cNvPicPr>
          <p:nvPr userDrawn="1"/>
        </p:nvPicPr>
        <p:blipFill>
          <a:blip r:embed="rId2"/>
          <a:stretch>
            <a:fillRect/>
          </a:stretch>
        </p:blipFill>
        <p:spPr>
          <a:xfrm>
            <a:off x="10705898" y="5510310"/>
            <a:ext cx="1221059" cy="1321185"/>
          </a:xfrm>
          <a:prstGeom prst="rect">
            <a:avLst/>
          </a:prstGeom>
        </p:spPr>
      </p:pic>
    </p:spTree>
    <p:extLst>
      <p:ext uri="{BB962C8B-B14F-4D97-AF65-F5344CB8AC3E}">
        <p14:creationId xmlns:p14="http://schemas.microsoft.com/office/powerpoint/2010/main" val="144614202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guide id="2" pos="363">
          <p15:clr>
            <a:srgbClr val="FBAE40"/>
          </p15:clr>
        </p15:guide>
        <p15:guide id="3" pos="7317">
          <p15:clr>
            <a:srgbClr val="FBAE40"/>
          </p15:clr>
        </p15:guide>
        <p15:guide id="4" orient="horz" pos="23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2BC1C-6E42-C152-5316-7A22C34FE9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5F2114-1B20-8F36-FBBE-3A2FD4307D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B40665-569A-A115-B039-C19B8666FE0A}"/>
              </a:ext>
            </a:extLst>
          </p:cNvPr>
          <p:cNvSpPr>
            <a:spLocks noGrp="1"/>
          </p:cNvSpPr>
          <p:nvPr>
            <p:ph type="dt" sz="half" idx="10"/>
          </p:nvPr>
        </p:nvSpPr>
        <p:spPr/>
        <p:txBody>
          <a:bodyPr/>
          <a:lstStyle/>
          <a:p>
            <a:fld id="{CB70830B-71A8-4D60-91E6-5A52BC705F81}" type="datetimeFigureOut">
              <a:rPr lang="en-US" smtClean="0"/>
              <a:t>7/17/2024</a:t>
            </a:fld>
            <a:endParaRPr lang="en-US"/>
          </a:p>
        </p:txBody>
      </p:sp>
      <p:sp>
        <p:nvSpPr>
          <p:cNvPr id="5" name="Footer Placeholder 4">
            <a:extLst>
              <a:ext uri="{FF2B5EF4-FFF2-40B4-BE49-F238E27FC236}">
                <a16:creationId xmlns:a16="http://schemas.microsoft.com/office/drawing/2014/main" id="{47978C4E-483C-DE17-DE35-4DD00B35AC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30ADFE-28E0-99CF-539D-C57544B899BF}"/>
              </a:ext>
            </a:extLst>
          </p:cNvPr>
          <p:cNvSpPr>
            <a:spLocks noGrp="1"/>
          </p:cNvSpPr>
          <p:nvPr>
            <p:ph type="sldNum" sz="quarter" idx="12"/>
          </p:nvPr>
        </p:nvSpPr>
        <p:spPr/>
        <p:txBody>
          <a:bodyPr/>
          <a:lstStyle/>
          <a:p>
            <a:fld id="{3D9F250A-C702-4956-99D1-261630EC89DA}" type="slidenum">
              <a:rPr lang="en-US" smtClean="0"/>
              <a:t>‹#›</a:t>
            </a:fld>
            <a:endParaRPr lang="en-US"/>
          </a:p>
        </p:txBody>
      </p:sp>
    </p:spTree>
    <p:extLst>
      <p:ext uri="{BB962C8B-B14F-4D97-AF65-F5344CB8AC3E}">
        <p14:creationId xmlns:p14="http://schemas.microsoft.com/office/powerpoint/2010/main" val="11360296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79C73-0A7C-CBAF-E217-13FC719EBA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0CFE121-83D0-A34F-BA8C-056BDD2ED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3761F8-EACD-EB5A-15C1-99BD6DAD12B1}"/>
              </a:ext>
            </a:extLst>
          </p:cNvPr>
          <p:cNvSpPr>
            <a:spLocks noGrp="1"/>
          </p:cNvSpPr>
          <p:nvPr>
            <p:ph type="dt" sz="half" idx="10"/>
          </p:nvPr>
        </p:nvSpPr>
        <p:spPr/>
        <p:txBody>
          <a:bodyPr/>
          <a:lstStyle/>
          <a:p>
            <a:fld id="{CB70830B-71A8-4D60-91E6-5A52BC705F81}" type="datetimeFigureOut">
              <a:rPr lang="en-US" smtClean="0"/>
              <a:t>7/17/2024</a:t>
            </a:fld>
            <a:endParaRPr lang="en-US"/>
          </a:p>
        </p:txBody>
      </p:sp>
      <p:sp>
        <p:nvSpPr>
          <p:cNvPr id="5" name="Footer Placeholder 4">
            <a:extLst>
              <a:ext uri="{FF2B5EF4-FFF2-40B4-BE49-F238E27FC236}">
                <a16:creationId xmlns:a16="http://schemas.microsoft.com/office/drawing/2014/main" id="{0D5602A9-E8F0-26E9-2944-B26F8B8F02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19C1B6-108B-C659-0ABE-C38C3ACD29B6}"/>
              </a:ext>
            </a:extLst>
          </p:cNvPr>
          <p:cNvSpPr>
            <a:spLocks noGrp="1"/>
          </p:cNvSpPr>
          <p:nvPr>
            <p:ph type="sldNum" sz="quarter" idx="12"/>
          </p:nvPr>
        </p:nvSpPr>
        <p:spPr/>
        <p:txBody>
          <a:bodyPr/>
          <a:lstStyle/>
          <a:p>
            <a:fld id="{3D9F250A-C702-4956-99D1-261630EC89DA}" type="slidenum">
              <a:rPr lang="en-US" smtClean="0"/>
              <a:t>‹#›</a:t>
            </a:fld>
            <a:endParaRPr lang="en-US"/>
          </a:p>
        </p:txBody>
      </p:sp>
    </p:spTree>
    <p:extLst>
      <p:ext uri="{BB962C8B-B14F-4D97-AF65-F5344CB8AC3E}">
        <p14:creationId xmlns:p14="http://schemas.microsoft.com/office/powerpoint/2010/main" val="1053626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content">
    <p:spTree>
      <p:nvGrpSpPr>
        <p:cNvPr id="1" name=""/>
        <p:cNvGrpSpPr/>
        <p:nvPr/>
      </p:nvGrpSpPr>
      <p:grpSpPr>
        <a:xfrm>
          <a:off x="0" y="0"/>
          <a:ext cx="0" cy="0"/>
          <a:chOff x="0" y="0"/>
          <a:chExt cx="0" cy="0"/>
        </a:xfrm>
      </p:grpSpPr>
      <p:sp>
        <p:nvSpPr>
          <p:cNvPr id="2" name="Title 1"/>
          <p:cNvSpPr>
            <a:spLocks noGrp="1"/>
          </p:cNvSpPr>
          <p:nvPr>
            <p:ph type="title"/>
          </p:nvPr>
        </p:nvSpPr>
        <p:spPr>
          <a:xfrm>
            <a:off x="575736" y="368301"/>
            <a:ext cx="11040533" cy="711200"/>
          </a:xfrm>
          <a:prstGeom prst="rect">
            <a:avLst/>
          </a:prstGeom>
        </p:spPr>
        <p:txBody>
          <a:bodyPr/>
          <a:lstStyle>
            <a:lvl1pPr>
              <a:defRPr b="1">
                <a:solidFill>
                  <a:schemeClr val="tx1"/>
                </a:solidFill>
              </a:defRPr>
            </a:lvl1pPr>
          </a:lstStyle>
          <a:p>
            <a:r>
              <a:rPr lang="en-US"/>
              <a:t>Click to edit Master title style</a:t>
            </a:r>
            <a:endParaRPr lang="en-GB"/>
          </a:p>
        </p:txBody>
      </p:sp>
      <p:cxnSp>
        <p:nvCxnSpPr>
          <p:cNvPr id="8" name="Straight Connector 7"/>
          <p:cNvCxnSpPr/>
          <p:nvPr userDrawn="1"/>
        </p:nvCxnSpPr>
        <p:spPr>
          <a:xfrm flipV="1">
            <a:off x="575736" y="1475874"/>
            <a:ext cx="11040533" cy="1604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1"/>
          </p:nvPr>
        </p:nvSpPr>
        <p:spPr>
          <a:xfrm>
            <a:off x="575733" y="6146800"/>
            <a:ext cx="9025467" cy="342900"/>
          </a:xfrm>
          <a:prstGeom prst="rect">
            <a:avLst/>
          </a:prstGeom>
        </p:spPr>
        <p:txBody>
          <a:bodyPr anchor="b"/>
          <a:lstStyle>
            <a:lvl1pPr marL="0" indent="0">
              <a:buNone/>
              <a:defRPr sz="13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0" name="Content Placeholder 9"/>
          <p:cNvSpPr>
            <a:spLocks noGrp="1"/>
          </p:cNvSpPr>
          <p:nvPr>
            <p:ph sz="quarter" idx="12"/>
          </p:nvPr>
        </p:nvSpPr>
        <p:spPr>
          <a:xfrm>
            <a:off x="575736" y="1917700"/>
            <a:ext cx="11040533" cy="3721100"/>
          </a:xfrm>
          <a:prstGeom prst="rect">
            <a:avLst/>
          </a:prstGeom>
        </p:spPr>
        <p:txBody>
          <a:bodyPr/>
          <a:lstStyle>
            <a:lvl1pPr marL="0" indent="0">
              <a:lnSpc>
                <a:spcPct val="120000"/>
              </a:lnSpc>
              <a:buFont typeface="Arial" charset="0"/>
              <a:buNone/>
              <a:defRPr sz="2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1326645213"/>
      </p:ext>
    </p:extLst>
  </p:cSld>
  <p:clrMapOvr>
    <a:masterClrMapping/>
  </p:clrMapOvr>
  <p:extLst>
    <p:ext uri="{DCECCB84-F9BA-43D5-87BE-67443E8EF086}">
      <p15:sldGuideLst xmlns:p15="http://schemas.microsoft.com/office/powerpoint/2012/main">
        <p15:guide id="1" orient="horz" pos="4088" userDrawn="1">
          <p15:clr>
            <a:srgbClr val="FBAE40"/>
          </p15:clr>
        </p15:guide>
        <p15:guide id="2" pos="363" userDrawn="1">
          <p15:clr>
            <a:srgbClr val="FBAE40"/>
          </p15:clr>
        </p15:guide>
        <p15:guide id="3" pos="7317" userDrawn="1">
          <p15:clr>
            <a:srgbClr val="FBAE40"/>
          </p15:clr>
        </p15:guide>
        <p15:guide id="4" orient="horz" pos="23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2BC1C-6E42-C152-5316-7A22C34FE9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5F2114-1B20-8F36-FBBE-3A2FD4307D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B40665-569A-A115-B039-C19B8666FE0A}"/>
              </a:ext>
            </a:extLst>
          </p:cNvPr>
          <p:cNvSpPr>
            <a:spLocks noGrp="1"/>
          </p:cNvSpPr>
          <p:nvPr>
            <p:ph type="dt" sz="half" idx="10"/>
          </p:nvPr>
        </p:nvSpPr>
        <p:spPr/>
        <p:txBody>
          <a:bodyPr/>
          <a:lstStyle/>
          <a:p>
            <a:fld id="{CB70830B-71A8-4D60-91E6-5A52BC705F81}" type="datetimeFigureOut">
              <a:rPr lang="en-US" smtClean="0"/>
              <a:t>7/17/2024</a:t>
            </a:fld>
            <a:endParaRPr lang="en-US"/>
          </a:p>
        </p:txBody>
      </p:sp>
      <p:sp>
        <p:nvSpPr>
          <p:cNvPr id="5" name="Footer Placeholder 4">
            <a:extLst>
              <a:ext uri="{FF2B5EF4-FFF2-40B4-BE49-F238E27FC236}">
                <a16:creationId xmlns:a16="http://schemas.microsoft.com/office/drawing/2014/main" id="{47978C4E-483C-DE17-DE35-4DD00B35AC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30ADFE-28E0-99CF-539D-C57544B899BF}"/>
              </a:ext>
            </a:extLst>
          </p:cNvPr>
          <p:cNvSpPr>
            <a:spLocks noGrp="1"/>
          </p:cNvSpPr>
          <p:nvPr>
            <p:ph type="sldNum" sz="quarter" idx="12"/>
          </p:nvPr>
        </p:nvSpPr>
        <p:spPr/>
        <p:txBody>
          <a:bodyPr/>
          <a:lstStyle/>
          <a:p>
            <a:fld id="{3D9F250A-C702-4956-99D1-261630EC89DA}" type="slidenum">
              <a:rPr lang="en-US" smtClean="0"/>
              <a:t>‹#›</a:t>
            </a:fld>
            <a:endParaRPr lang="en-US"/>
          </a:p>
        </p:txBody>
      </p:sp>
    </p:spTree>
    <p:extLst>
      <p:ext uri="{BB962C8B-B14F-4D97-AF65-F5344CB8AC3E}">
        <p14:creationId xmlns:p14="http://schemas.microsoft.com/office/powerpoint/2010/main" val="7310050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5418E-9600-EFBC-4032-A72F40ED7D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0A17F2D-06D0-6420-7566-6479575452C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44B770-379D-016A-11ED-0109258E47EE}"/>
              </a:ext>
            </a:extLst>
          </p:cNvPr>
          <p:cNvSpPr>
            <a:spLocks noGrp="1"/>
          </p:cNvSpPr>
          <p:nvPr>
            <p:ph type="dt" sz="half" idx="10"/>
          </p:nvPr>
        </p:nvSpPr>
        <p:spPr/>
        <p:txBody>
          <a:bodyPr/>
          <a:lstStyle/>
          <a:p>
            <a:fld id="{CB70830B-71A8-4D60-91E6-5A52BC705F81}" type="datetimeFigureOut">
              <a:rPr lang="en-US" smtClean="0"/>
              <a:t>7/17/2024</a:t>
            </a:fld>
            <a:endParaRPr lang="en-US"/>
          </a:p>
        </p:txBody>
      </p:sp>
      <p:sp>
        <p:nvSpPr>
          <p:cNvPr id="5" name="Footer Placeholder 4">
            <a:extLst>
              <a:ext uri="{FF2B5EF4-FFF2-40B4-BE49-F238E27FC236}">
                <a16:creationId xmlns:a16="http://schemas.microsoft.com/office/drawing/2014/main" id="{13C46604-C38A-5384-4DF8-8FE7484FE3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A0EDC8-2308-B7AF-1DB4-AA8CB21B1AE8}"/>
              </a:ext>
            </a:extLst>
          </p:cNvPr>
          <p:cNvSpPr>
            <a:spLocks noGrp="1"/>
          </p:cNvSpPr>
          <p:nvPr>
            <p:ph type="sldNum" sz="quarter" idx="12"/>
          </p:nvPr>
        </p:nvSpPr>
        <p:spPr/>
        <p:txBody>
          <a:bodyPr/>
          <a:lstStyle/>
          <a:p>
            <a:fld id="{3D9F250A-C702-4956-99D1-261630EC89DA}" type="slidenum">
              <a:rPr lang="en-US" smtClean="0"/>
              <a:t>‹#›</a:t>
            </a:fld>
            <a:endParaRPr lang="en-US"/>
          </a:p>
        </p:txBody>
      </p:sp>
    </p:spTree>
    <p:extLst>
      <p:ext uri="{BB962C8B-B14F-4D97-AF65-F5344CB8AC3E}">
        <p14:creationId xmlns:p14="http://schemas.microsoft.com/office/powerpoint/2010/main" val="29555405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66276-43D8-288A-49DC-7661176D8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799CD0-193D-917F-BFA6-83903DD94D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922B38-DCB7-DCB4-3EC0-7E028FDEAC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652254-A0BA-FF59-DB74-574D5BE9BBD1}"/>
              </a:ext>
            </a:extLst>
          </p:cNvPr>
          <p:cNvSpPr>
            <a:spLocks noGrp="1"/>
          </p:cNvSpPr>
          <p:nvPr>
            <p:ph type="dt" sz="half" idx="10"/>
          </p:nvPr>
        </p:nvSpPr>
        <p:spPr/>
        <p:txBody>
          <a:bodyPr/>
          <a:lstStyle/>
          <a:p>
            <a:fld id="{CB70830B-71A8-4D60-91E6-5A52BC705F81}" type="datetimeFigureOut">
              <a:rPr lang="en-US" smtClean="0"/>
              <a:t>7/17/2024</a:t>
            </a:fld>
            <a:endParaRPr lang="en-US"/>
          </a:p>
        </p:txBody>
      </p:sp>
      <p:sp>
        <p:nvSpPr>
          <p:cNvPr id="6" name="Footer Placeholder 5">
            <a:extLst>
              <a:ext uri="{FF2B5EF4-FFF2-40B4-BE49-F238E27FC236}">
                <a16:creationId xmlns:a16="http://schemas.microsoft.com/office/drawing/2014/main" id="{698B198E-3F28-415E-23AE-6DF206772C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1B0D04-C605-8896-32A1-7CA5BE86406E}"/>
              </a:ext>
            </a:extLst>
          </p:cNvPr>
          <p:cNvSpPr>
            <a:spLocks noGrp="1"/>
          </p:cNvSpPr>
          <p:nvPr>
            <p:ph type="sldNum" sz="quarter" idx="12"/>
          </p:nvPr>
        </p:nvSpPr>
        <p:spPr/>
        <p:txBody>
          <a:bodyPr/>
          <a:lstStyle/>
          <a:p>
            <a:fld id="{3D9F250A-C702-4956-99D1-261630EC89DA}" type="slidenum">
              <a:rPr lang="en-US" smtClean="0"/>
              <a:t>‹#›</a:t>
            </a:fld>
            <a:endParaRPr lang="en-US"/>
          </a:p>
        </p:txBody>
      </p:sp>
    </p:spTree>
    <p:extLst>
      <p:ext uri="{BB962C8B-B14F-4D97-AF65-F5344CB8AC3E}">
        <p14:creationId xmlns:p14="http://schemas.microsoft.com/office/powerpoint/2010/main" val="25098209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C441D-7781-9177-F52E-FAB76C790A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919589-5203-A37E-AC35-8D69AD2A91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B01773-9684-F647-6F1F-474C4AAE95E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1856D3-4E75-DA7C-45DE-55D601413D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D0EA68-2FC4-CF0D-CB98-D4396437AC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1595CA-474A-4E82-AE53-58769875969E}"/>
              </a:ext>
            </a:extLst>
          </p:cNvPr>
          <p:cNvSpPr>
            <a:spLocks noGrp="1"/>
          </p:cNvSpPr>
          <p:nvPr>
            <p:ph type="dt" sz="half" idx="10"/>
          </p:nvPr>
        </p:nvSpPr>
        <p:spPr/>
        <p:txBody>
          <a:bodyPr/>
          <a:lstStyle/>
          <a:p>
            <a:fld id="{CB70830B-71A8-4D60-91E6-5A52BC705F81}" type="datetimeFigureOut">
              <a:rPr lang="en-US" smtClean="0"/>
              <a:t>7/17/2024</a:t>
            </a:fld>
            <a:endParaRPr lang="en-US"/>
          </a:p>
        </p:txBody>
      </p:sp>
      <p:sp>
        <p:nvSpPr>
          <p:cNvPr id="8" name="Footer Placeholder 7">
            <a:extLst>
              <a:ext uri="{FF2B5EF4-FFF2-40B4-BE49-F238E27FC236}">
                <a16:creationId xmlns:a16="http://schemas.microsoft.com/office/drawing/2014/main" id="{441ABF38-45ED-033E-5FC0-D6347764649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294EC0-EA09-EFFB-ACC2-314FDB0C54A7}"/>
              </a:ext>
            </a:extLst>
          </p:cNvPr>
          <p:cNvSpPr>
            <a:spLocks noGrp="1"/>
          </p:cNvSpPr>
          <p:nvPr>
            <p:ph type="sldNum" sz="quarter" idx="12"/>
          </p:nvPr>
        </p:nvSpPr>
        <p:spPr/>
        <p:txBody>
          <a:bodyPr/>
          <a:lstStyle/>
          <a:p>
            <a:fld id="{3D9F250A-C702-4956-99D1-261630EC89DA}" type="slidenum">
              <a:rPr lang="en-US" smtClean="0"/>
              <a:t>‹#›</a:t>
            </a:fld>
            <a:endParaRPr lang="en-US"/>
          </a:p>
        </p:txBody>
      </p:sp>
    </p:spTree>
    <p:extLst>
      <p:ext uri="{BB962C8B-B14F-4D97-AF65-F5344CB8AC3E}">
        <p14:creationId xmlns:p14="http://schemas.microsoft.com/office/powerpoint/2010/main" val="24046135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9E5B2-053F-1BBA-9973-B472D19F6D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9BA32E-BA0E-4691-FF35-E31F9AB8366C}"/>
              </a:ext>
            </a:extLst>
          </p:cNvPr>
          <p:cNvSpPr>
            <a:spLocks noGrp="1"/>
          </p:cNvSpPr>
          <p:nvPr>
            <p:ph type="dt" sz="half" idx="10"/>
          </p:nvPr>
        </p:nvSpPr>
        <p:spPr/>
        <p:txBody>
          <a:bodyPr/>
          <a:lstStyle/>
          <a:p>
            <a:fld id="{CB70830B-71A8-4D60-91E6-5A52BC705F81}" type="datetimeFigureOut">
              <a:rPr lang="en-US" smtClean="0"/>
              <a:t>7/17/2024</a:t>
            </a:fld>
            <a:endParaRPr lang="en-US"/>
          </a:p>
        </p:txBody>
      </p:sp>
      <p:sp>
        <p:nvSpPr>
          <p:cNvPr id="4" name="Footer Placeholder 3">
            <a:extLst>
              <a:ext uri="{FF2B5EF4-FFF2-40B4-BE49-F238E27FC236}">
                <a16:creationId xmlns:a16="http://schemas.microsoft.com/office/drawing/2014/main" id="{93D0B2E7-DF6C-652B-3160-3C7F6A5038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924B5C2-65DC-E43A-05D5-3F4CECCBE2E3}"/>
              </a:ext>
            </a:extLst>
          </p:cNvPr>
          <p:cNvSpPr>
            <a:spLocks noGrp="1"/>
          </p:cNvSpPr>
          <p:nvPr>
            <p:ph type="sldNum" sz="quarter" idx="12"/>
          </p:nvPr>
        </p:nvSpPr>
        <p:spPr/>
        <p:txBody>
          <a:bodyPr/>
          <a:lstStyle/>
          <a:p>
            <a:fld id="{3D9F250A-C702-4956-99D1-261630EC89DA}" type="slidenum">
              <a:rPr lang="en-US" smtClean="0"/>
              <a:t>‹#›</a:t>
            </a:fld>
            <a:endParaRPr lang="en-US"/>
          </a:p>
        </p:txBody>
      </p:sp>
    </p:spTree>
    <p:extLst>
      <p:ext uri="{BB962C8B-B14F-4D97-AF65-F5344CB8AC3E}">
        <p14:creationId xmlns:p14="http://schemas.microsoft.com/office/powerpoint/2010/main" val="5934323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86CD9D-8C90-296D-CD64-83AE6D746520}"/>
              </a:ext>
            </a:extLst>
          </p:cNvPr>
          <p:cNvSpPr>
            <a:spLocks noGrp="1"/>
          </p:cNvSpPr>
          <p:nvPr>
            <p:ph type="dt" sz="half" idx="10"/>
          </p:nvPr>
        </p:nvSpPr>
        <p:spPr/>
        <p:txBody>
          <a:bodyPr/>
          <a:lstStyle/>
          <a:p>
            <a:fld id="{CB70830B-71A8-4D60-91E6-5A52BC705F81}" type="datetimeFigureOut">
              <a:rPr lang="en-US" smtClean="0"/>
              <a:t>7/17/2024</a:t>
            </a:fld>
            <a:endParaRPr lang="en-US"/>
          </a:p>
        </p:txBody>
      </p:sp>
      <p:sp>
        <p:nvSpPr>
          <p:cNvPr id="3" name="Footer Placeholder 2">
            <a:extLst>
              <a:ext uri="{FF2B5EF4-FFF2-40B4-BE49-F238E27FC236}">
                <a16:creationId xmlns:a16="http://schemas.microsoft.com/office/drawing/2014/main" id="{A5031B0C-D9D7-A766-BB74-847A09FDCF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A148A8-E1F7-AA47-4859-C73FB3C3C02E}"/>
              </a:ext>
            </a:extLst>
          </p:cNvPr>
          <p:cNvSpPr>
            <a:spLocks noGrp="1"/>
          </p:cNvSpPr>
          <p:nvPr>
            <p:ph type="sldNum" sz="quarter" idx="12"/>
          </p:nvPr>
        </p:nvSpPr>
        <p:spPr/>
        <p:txBody>
          <a:bodyPr/>
          <a:lstStyle/>
          <a:p>
            <a:fld id="{3D9F250A-C702-4956-99D1-261630EC89DA}" type="slidenum">
              <a:rPr lang="en-US" smtClean="0"/>
              <a:t>‹#›</a:t>
            </a:fld>
            <a:endParaRPr lang="en-US"/>
          </a:p>
        </p:txBody>
      </p:sp>
    </p:spTree>
    <p:extLst>
      <p:ext uri="{BB962C8B-B14F-4D97-AF65-F5344CB8AC3E}">
        <p14:creationId xmlns:p14="http://schemas.microsoft.com/office/powerpoint/2010/main" val="2317385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61F4E-8464-071E-73A5-566373134D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892A3C-57BE-AD52-7CC1-326A75C015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A21092-E012-482A-378C-551FDA960F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3AB924-935D-3F01-5E23-197B14F4A182}"/>
              </a:ext>
            </a:extLst>
          </p:cNvPr>
          <p:cNvSpPr>
            <a:spLocks noGrp="1"/>
          </p:cNvSpPr>
          <p:nvPr>
            <p:ph type="dt" sz="half" idx="10"/>
          </p:nvPr>
        </p:nvSpPr>
        <p:spPr/>
        <p:txBody>
          <a:bodyPr/>
          <a:lstStyle/>
          <a:p>
            <a:fld id="{CB70830B-71A8-4D60-91E6-5A52BC705F81}" type="datetimeFigureOut">
              <a:rPr lang="en-US" smtClean="0"/>
              <a:t>7/17/2024</a:t>
            </a:fld>
            <a:endParaRPr lang="en-US"/>
          </a:p>
        </p:txBody>
      </p:sp>
      <p:sp>
        <p:nvSpPr>
          <p:cNvPr id="6" name="Footer Placeholder 5">
            <a:extLst>
              <a:ext uri="{FF2B5EF4-FFF2-40B4-BE49-F238E27FC236}">
                <a16:creationId xmlns:a16="http://schemas.microsoft.com/office/drawing/2014/main" id="{A7476966-062A-6FEC-BEBA-E24C91F561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F4399A-1CAD-6822-0071-B68823BC1B64}"/>
              </a:ext>
            </a:extLst>
          </p:cNvPr>
          <p:cNvSpPr>
            <a:spLocks noGrp="1"/>
          </p:cNvSpPr>
          <p:nvPr>
            <p:ph type="sldNum" sz="quarter" idx="12"/>
          </p:nvPr>
        </p:nvSpPr>
        <p:spPr/>
        <p:txBody>
          <a:bodyPr/>
          <a:lstStyle/>
          <a:p>
            <a:fld id="{3D9F250A-C702-4956-99D1-261630EC89DA}" type="slidenum">
              <a:rPr lang="en-US" smtClean="0"/>
              <a:t>‹#›</a:t>
            </a:fld>
            <a:endParaRPr lang="en-US"/>
          </a:p>
        </p:txBody>
      </p:sp>
    </p:spTree>
    <p:extLst>
      <p:ext uri="{BB962C8B-B14F-4D97-AF65-F5344CB8AC3E}">
        <p14:creationId xmlns:p14="http://schemas.microsoft.com/office/powerpoint/2010/main" val="33945839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09B0E-D051-0C0E-8C88-2B4DA084BF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86C088-F696-0F90-70E7-D16F2C82B9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2E43FD-1029-5E93-AF3F-6BA7F28E06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10299C-27C3-EAEF-A98C-E0712C74CE19}"/>
              </a:ext>
            </a:extLst>
          </p:cNvPr>
          <p:cNvSpPr>
            <a:spLocks noGrp="1"/>
          </p:cNvSpPr>
          <p:nvPr>
            <p:ph type="dt" sz="half" idx="10"/>
          </p:nvPr>
        </p:nvSpPr>
        <p:spPr/>
        <p:txBody>
          <a:bodyPr/>
          <a:lstStyle/>
          <a:p>
            <a:fld id="{CB70830B-71A8-4D60-91E6-5A52BC705F81}" type="datetimeFigureOut">
              <a:rPr lang="en-US" smtClean="0"/>
              <a:t>7/17/2024</a:t>
            </a:fld>
            <a:endParaRPr lang="en-US"/>
          </a:p>
        </p:txBody>
      </p:sp>
      <p:sp>
        <p:nvSpPr>
          <p:cNvPr id="6" name="Footer Placeholder 5">
            <a:extLst>
              <a:ext uri="{FF2B5EF4-FFF2-40B4-BE49-F238E27FC236}">
                <a16:creationId xmlns:a16="http://schemas.microsoft.com/office/drawing/2014/main" id="{EDDC4AF0-2DCB-E90B-A225-4781CB9FD7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C3CDCC-34B2-2AF1-5310-861E75B903EE}"/>
              </a:ext>
            </a:extLst>
          </p:cNvPr>
          <p:cNvSpPr>
            <a:spLocks noGrp="1"/>
          </p:cNvSpPr>
          <p:nvPr>
            <p:ph type="sldNum" sz="quarter" idx="12"/>
          </p:nvPr>
        </p:nvSpPr>
        <p:spPr/>
        <p:txBody>
          <a:bodyPr/>
          <a:lstStyle/>
          <a:p>
            <a:fld id="{3D9F250A-C702-4956-99D1-261630EC89DA}" type="slidenum">
              <a:rPr lang="en-US" smtClean="0"/>
              <a:t>‹#›</a:t>
            </a:fld>
            <a:endParaRPr lang="en-US"/>
          </a:p>
        </p:txBody>
      </p:sp>
    </p:spTree>
    <p:extLst>
      <p:ext uri="{BB962C8B-B14F-4D97-AF65-F5344CB8AC3E}">
        <p14:creationId xmlns:p14="http://schemas.microsoft.com/office/powerpoint/2010/main" val="4532151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AC116-9997-7240-7002-20F0762024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52003F-9FD0-1EBD-7090-E8F843BD6B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57397B-3EC6-82EA-C9FF-9792CA6E9B9F}"/>
              </a:ext>
            </a:extLst>
          </p:cNvPr>
          <p:cNvSpPr>
            <a:spLocks noGrp="1"/>
          </p:cNvSpPr>
          <p:nvPr>
            <p:ph type="dt" sz="half" idx="10"/>
          </p:nvPr>
        </p:nvSpPr>
        <p:spPr/>
        <p:txBody>
          <a:bodyPr/>
          <a:lstStyle/>
          <a:p>
            <a:fld id="{CB70830B-71A8-4D60-91E6-5A52BC705F81}" type="datetimeFigureOut">
              <a:rPr lang="en-US" smtClean="0"/>
              <a:t>7/17/2024</a:t>
            </a:fld>
            <a:endParaRPr lang="en-US"/>
          </a:p>
        </p:txBody>
      </p:sp>
      <p:sp>
        <p:nvSpPr>
          <p:cNvPr id="5" name="Footer Placeholder 4">
            <a:extLst>
              <a:ext uri="{FF2B5EF4-FFF2-40B4-BE49-F238E27FC236}">
                <a16:creationId xmlns:a16="http://schemas.microsoft.com/office/drawing/2014/main" id="{1F9ACFDD-C707-A65B-92E9-2580635FE1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591DDD-B48D-F309-B285-5FAD690C1580}"/>
              </a:ext>
            </a:extLst>
          </p:cNvPr>
          <p:cNvSpPr>
            <a:spLocks noGrp="1"/>
          </p:cNvSpPr>
          <p:nvPr>
            <p:ph type="sldNum" sz="quarter" idx="12"/>
          </p:nvPr>
        </p:nvSpPr>
        <p:spPr/>
        <p:txBody>
          <a:bodyPr/>
          <a:lstStyle/>
          <a:p>
            <a:fld id="{3D9F250A-C702-4956-99D1-261630EC89DA}" type="slidenum">
              <a:rPr lang="en-US" smtClean="0"/>
              <a:t>‹#›</a:t>
            </a:fld>
            <a:endParaRPr lang="en-US"/>
          </a:p>
        </p:txBody>
      </p:sp>
    </p:spTree>
    <p:extLst>
      <p:ext uri="{BB962C8B-B14F-4D97-AF65-F5344CB8AC3E}">
        <p14:creationId xmlns:p14="http://schemas.microsoft.com/office/powerpoint/2010/main" val="24931798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0AC439-D60F-7D1B-5055-694E1D5E4D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9764E9-1369-CA25-5CD4-2882DE43D5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C95BB8-9390-ED17-509D-CADB5D39BBC2}"/>
              </a:ext>
            </a:extLst>
          </p:cNvPr>
          <p:cNvSpPr>
            <a:spLocks noGrp="1"/>
          </p:cNvSpPr>
          <p:nvPr>
            <p:ph type="dt" sz="half" idx="10"/>
          </p:nvPr>
        </p:nvSpPr>
        <p:spPr/>
        <p:txBody>
          <a:bodyPr/>
          <a:lstStyle/>
          <a:p>
            <a:fld id="{CB70830B-71A8-4D60-91E6-5A52BC705F81}" type="datetimeFigureOut">
              <a:rPr lang="en-US" smtClean="0"/>
              <a:t>7/17/2024</a:t>
            </a:fld>
            <a:endParaRPr lang="en-US"/>
          </a:p>
        </p:txBody>
      </p:sp>
      <p:sp>
        <p:nvSpPr>
          <p:cNvPr id="5" name="Footer Placeholder 4">
            <a:extLst>
              <a:ext uri="{FF2B5EF4-FFF2-40B4-BE49-F238E27FC236}">
                <a16:creationId xmlns:a16="http://schemas.microsoft.com/office/drawing/2014/main" id="{CED7A40D-2FED-F6ED-2743-8D2320F246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D54B91-8949-AE33-B0CD-3B6902BBBA51}"/>
              </a:ext>
            </a:extLst>
          </p:cNvPr>
          <p:cNvSpPr>
            <a:spLocks noGrp="1"/>
          </p:cNvSpPr>
          <p:nvPr>
            <p:ph type="sldNum" sz="quarter" idx="12"/>
          </p:nvPr>
        </p:nvSpPr>
        <p:spPr/>
        <p:txBody>
          <a:bodyPr/>
          <a:lstStyle/>
          <a:p>
            <a:fld id="{3D9F250A-C702-4956-99D1-261630EC89DA}" type="slidenum">
              <a:rPr lang="en-US" smtClean="0"/>
              <a:t>‹#›</a:t>
            </a:fld>
            <a:endParaRPr lang="en-US"/>
          </a:p>
        </p:txBody>
      </p:sp>
    </p:spTree>
    <p:extLst>
      <p:ext uri="{BB962C8B-B14F-4D97-AF65-F5344CB8AC3E}">
        <p14:creationId xmlns:p14="http://schemas.microsoft.com/office/powerpoint/2010/main" val="1258900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content logo">
    <p:spTree>
      <p:nvGrpSpPr>
        <p:cNvPr id="1" name=""/>
        <p:cNvGrpSpPr/>
        <p:nvPr/>
      </p:nvGrpSpPr>
      <p:grpSpPr>
        <a:xfrm>
          <a:off x="0" y="0"/>
          <a:ext cx="0" cy="0"/>
          <a:chOff x="0" y="0"/>
          <a:chExt cx="0" cy="0"/>
        </a:xfrm>
      </p:grpSpPr>
      <p:sp>
        <p:nvSpPr>
          <p:cNvPr id="2" name="Title 1"/>
          <p:cNvSpPr>
            <a:spLocks noGrp="1"/>
          </p:cNvSpPr>
          <p:nvPr>
            <p:ph type="title"/>
          </p:nvPr>
        </p:nvSpPr>
        <p:spPr>
          <a:xfrm>
            <a:off x="575736" y="368301"/>
            <a:ext cx="11040533" cy="711200"/>
          </a:xfrm>
          <a:prstGeom prst="rect">
            <a:avLst/>
          </a:prstGeom>
        </p:spPr>
        <p:txBody>
          <a:bodyPr/>
          <a:lstStyle>
            <a:lvl1pPr>
              <a:defRPr b="1">
                <a:solidFill>
                  <a:schemeClr val="tx1"/>
                </a:solidFill>
              </a:defRPr>
            </a:lvl1pPr>
          </a:lstStyle>
          <a:p>
            <a:r>
              <a:rPr lang="en-US"/>
              <a:t>Click to edit Master title style</a:t>
            </a:r>
            <a:endParaRPr lang="en-GB"/>
          </a:p>
        </p:txBody>
      </p:sp>
      <p:cxnSp>
        <p:nvCxnSpPr>
          <p:cNvPr id="8" name="Straight Connector 7"/>
          <p:cNvCxnSpPr/>
          <p:nvPr userDrawn="1"/>
        </p:nvCxnSpPr>
        <p:spPr>
          <a:xfrm flipV="1">
            <a:off x="575736" y="1475874"/>
            <a:ext cx="11040533" cy="1604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1"/>
          </p:nvPr>
        </p:nvSpPr>
        <p:spPr>
          <a:xfrm>
            <a:off x="575733" y="6146800"/>
            <a:ext cx="9025467" cy="342900"/>
          </a:xfrm>
          <a:prstGeom prst="rect">
            <a:avLst/>
          </a:prstGeom>
        </p:spPr>
        <p:txBody>
          <a:bodyPr anchor="b"/>
          <a:lstStyle>
            <a:lvl1pPr marL="0" indent="0">
              <a:buNone/>
              <a:defRPr sz="13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0" name="Content Placeholder 9"/>
          <p:cNvSpPr>
            <a:spLocks noGrp="1"/>
          </p:cNvSpPr>
          <p:nvPr>
            <p:ph sz="quarter" idx="12"/>
          </p:nvPr>
        </p:nvSpPr>
        <p:spPr>
          <a:xfrm>
            <a:off x="575736" y="1917700"/>
            <a:ext cx="11040533" cy="3721100"/>
          </a:xfrm>
          <a:prstGeom prst="rect">
            <a:avLst/>
          </a:prstGeom>
        </p:spPr>
        <p:txBody>
          <a:bodyPr/>
          <a:lstStyle>
            <a:lvl1pPr marL="0" indent="0">
              <a:lnSpc>
                <a:spcPct val="120000"/>
              </a:lnSpc>
              <a:buFont typeface="Arial" charset="0"/>
              <a:buNone/>
              <a:defRPr sz="2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4" name="Picture 3">
            <a:extLst>
              <a:ext uri="{FF2B5EF4-FFF2-40B4-BE49-F238E27FC236}">
                <a16:creationId xmlns:a16="http://schemas.microsoft.com/office/drawing/2014/main" id="{58F5EE42-F848-FC4E-BE9C-2CD84D5AACDB}"/>
              </a:ext>
            </a:extLst>
          </p:cNvPr>
          <p:cNvPicPr>
            <a:picLocks noChangeAspect="1"/>
          </p:cNvPicPr>
          <p:nvPr userDrawn="1"/>
        </p:nvPicPr>
        <p:blipFill>
          <a:blip r:embed="rId2"/>
          <a:stretch>
            <a:fillRect/>
          </a:stretch>
        </p:blipFill>
        <p:spPr>
          <a:xfrm>
            <a:off x="10705898" y="5510310"/>
            <a:ext cx="1221059" cy="1321185"/>
          </a:xfrm>
          <a:prstGeom prst="rect">
            <a:avLst/>
          </a:prstGeom>
        </p:spPr>
      </p:pic>
    </p:spTree>
    <p:extLst>
      <p:ext uri="{BB962C8B-B14F-4D97-AF65-F5344CB8AC3E}">
        <p14:creationId xmlns:p14="http://schemas.microsoft.com/office/powerpoint/2010/main" val="775665903"/>
      </p:ext>
    </p:extLst>
  </p:cSld>
  <p:clrMapOvr>
    <a:masterClrMapping/>
  </p:clrMapOvr>
  <p:extLst>
    <p:ext uri="{DCECCB84-F9BA-43D5-87BE-67443E8EF086}">
      <p15:sldGuideLst xmlns:p15="http://schemas.microsoft.com/office/powerpoint/2012/main">
        <p15:guide id="1" orient="horz" pos="4088">
          <p15:clr>
            <a:srgbClr val="FBAE40"/>
          </p15:clr>
        </p15:guide>
        <p15:guide id="2" pos="363">
          <p15:clr>
            <a:srgbClr val="FBAE40"/>
          </p15:clr>
        </p15:guide>
        <p15:guide id="3" pos="7317">
          <p15:clr>
            <a:srgbClr val="FBAE40"/>
          </p15:clr>
        </p15:guide>
        <p15:guide id="4" orient="horz" pos="23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ngle content gree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5736" y="368301"/>
            <a:ext cx="11040533" cy="711200"/>
          </a:xfrm>
          <a:prstGeom prst="rect">
            <a:avLst/>
          </a:prstGeom>
        </p:spPr>
        <p:txBody>
          <a:bodyPr/>
          <a:lstStyle>
            <a:lvl1pPr>
              <a:defRPr b="1">
                <a:solidFill>
                  <a:schemeClr val="bg1"/>
                </a:solidFill>
              </a:defRPr>
            </a:lvl1pPr>
          </a:lstStyle>
          <a:p>
            <a:r>
              <a:rPr lang="en-US"/>
              <a:t>Click to edit Master title style</a:t>
            </a:r>
            <a:endParaRPr lang="en-GB"/>
          </a:p>
        </p:txBody>
      </p:sp>
      <p:cxnSp>
        <p:nvCxnSpPr>
          <p:cNvPr id="8" name="Straight Connector 7"/>
          <p:cNvCxnSpPr/>
          <p:nvPr userDrawn="1"/>
        </p:nvCxnSpPr>
        <p:spPr>
          <a:xfrm flipV="1">
            <a:off x="575736" y="1475874"/>
            <a:ext cx="11040533" cy="1604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1"/>
          </p:nvPr>
        </p:nvSpPr>
        <p:spPr>
          <a:xfrm>
            <a:off x="575733" y="6146800"/>
            <a:ext cx="9025467" cy="342900"/>
          </a:xfrm>
          <a:prstGeom prst="rect">
            <a:avLst/>
          </a:prstGeom>
        </p:spPr>
        <p:txBody>
          <a:bodyPr anchor="b"/>
          <a:lstStyle>
            <a:lvl1pPr marL="0" indent="0">
              <a:buNone/>
              <a:defRPr sz="1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0" name="Content Placeholder 9"/>
          <p:cNvSpPr>
            <a:spLocks noGrp="1"/>
          </p:cNvSpPr>
          <p:nvPr>
            <p:ph sz="quarter" idx="12"/>
          </p:nvPr>
        </p:nvSpPr>
        <p:spPr>
          <a:xfrm>
            <a:off x="575736" y="1917700"/>
            <a:ext cx="11040533" cy="3721100"/>
          </a:xfrm>
          <a:prstGeom prst="rect">
            <a:avLst/>
          </a:prstGeom>
        </p:spPr>
        <p:txBody>
          <a:bodyPr/>
          <a:lstStyle>
            <a:lvl1pPr marL="0" indent="0">
              <a:lnSpc>
                <a:spcPct val="120000"/>
              </a:lnSpc>
              <a:buFont typeface="Arial" charset="0"/>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Tree>
    <p:extLst>
      <p:ext uri="{BB962C8B-B14F-4D97-AF65-F5344CB8AC3E}">
        <p14:creationId xmlns:p14="http://schemas.microsoft.com/office/powerpoint/2010/main" val="307250312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guide id="2" pos="363">
          <p15:clr>
            <a:srgbClr val="FBAE40"/>
          </p15:clr>
        </p15:guide>
        <p15:guide id="3" pos="7317">
          <p15:clr>
            <a:srgbClr val="FBAE40"/>
          </p15:clr>
        </p15:guide>
        <p15:guide id="4" orient="horz" pos="23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ngle content green logo">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5736" y="368301"/>
            <a:ext cx="11040533" cy="711200"/>
          </a:xfrm>
          <a:prstGeom prst="rect">
            <a:avLst/>
          </a:prstGeom>
        </p:spPr>
        <p:txBody>
          <a:bodyPr/>
          <a:lstStyle>
            <a:lvl1pPr>
              <a:defRPr b="1">
                <a:solidFill>
                  <a:schemeClr val="bg1"/>
                </a:solidFill>
              </a:defRPr>
            </a:lvl1pPr>
          </a:lstStyle>
          <a:p>
            <a:r>
              <a:rPr lang="en-US"/>
              <a:t>Click to edit Master title style</a:t>
            </a:r>
            <a:endParaRPr lang="en-GB"/>
          </a:p>
        </p:txBody>
      </p:sp>
      <p:cxnSp>
        <p:nvCxnSpPr>
          <p:cNvPr id="8" name="Straight Connector 7"/>
          <p:cNvCxnSpPr/>
          <p:nvPr userDrawn="1"/>
        </p:nvCxnSpPr>
        <p:spPr>
          <a:xfrm flipV="1">
            <a:off x="575736" y="1475874"/>
            <a:ext cx="11040533" cy="1604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1"/>
          </p:nvPr>
        </p:nvSpPr>
        <p:spPr>
          <a:xfrm>
            <a:off x="575733" y="6146800"/>
            <a:ext cx="9025467" cy="342900"/>
          </a:xfrm>
          <a:prstGeom prst="rect">
            <a:avLst/>
          </a:prstGeom>
        </p:spPr>
        <p:txBody>
          <a:bodyPr anchor="b"/>
          <a:lstStyle>
            <a:lvl1pPr marL="0" indent="0">
              <a:buNone/>
              <a:defRPr sz="1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0" name="Content Placeholder 9"/>
          <p:cNvSpPr>
            <a:spLocks noGrp="1"/>
          </p:cNvSpPr>
          <p:nvPr>
            <p:ph sz="quarter" idx="12"/>
          </p:nvPr>
        </p:nvSpPr>
        <p:spPr>
          <a:xfrm>
            <a:off x="575736" y="1917700"/>
            <a:ext cx="11040533" cy="3721100"/>
          </a:xfrm>
          <a:prstGeom prst="rect">
            <a:avLst/>
          </a:prstGeom>
        </p:spPr>
        <p:txBody>
          <a:bodyPr/>
          <a:lstStyle>
            <a:lvl1pPr marL="0" indent="0">
              <a:lnSpc>
                <a:spcPct val="120000"/>
              </a:lnSpc>
              <a:buFont typeface="Arial" charset="0"/>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6" name="Picture 5">
            <a:extLst>
              <a:ext uri="{FF2B5EF4-FFF2-40B4-BE49-F238E27FC236}">
                <a16:creationId xmlns:a16="http://schemas.microsoft.com/office/drawing/2014/main" id="{F68AA304-5271-424D-AD26-69F4B3B97B8D}"/>
              </a:ext>
            </a:extLst>
          </p:cNvPr>
          <p:cNvPicPr>
            <a:picLocks noChangeAspect="1"/>
          </p:cNvPicPr>
          <p:nvPr userDrawn="1"/>
        </p:nvPicPr>
        <p:blipFill>
          <a:blip r:embed="rId2"/>
          <a:stretch>
            <a:fillRect/>
          </a:stretch>
        </p:blipFill>
        <p:spPr>
          <a:xfrm>
            <a:off x="10705898" y="5510310"/>
            <a:ext cx="1221058" cy="1321185"/>
          </a:xfrm>
          <a:prstGeom prst="rect">
            <a:avLst/>
          </a:prstGeom>
        </p:spPr>
      </p:pic>
    </p:spTree>
    <p:extLst>
      <p:ext uri="{BB962C8B-B14F-4D97-AF65-F5344CB8AC3E}">
        <p14:creationId xmlns:p14="http://schemas.microsoft.com/office/powerpoint/2010/main" val="5520553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guide id="2" pos="363">
          <p15:clr>
            <a:srgbClr val="FBAE40"/>
          </p15:clr>
        </p15:guide>
        <p15:guide id="3" pos="7317">
          <p15:clr>
            <a:srgbClr val="FBAE40"/>
          </p15:clr>
        </p15:guide>
        <p15:guide id="4" orient="horz" pos="23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p:bg>
      <p:bgRef idx="1001">
        <a:schemeClr val="bg2"/>
      </p:bgRef>
    </p:bg>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123031" y="-177800"/>
            <a:ext cx="12479867" cy="7035800"/>
          </a:xfrm>
          <a:prstGeom prst="rect">
            <a:avLst/>
          </a:prstGeom>
        </p:spPr>
        <p:txBody>
          <a:bodyPr/>
          <a:lstStyle>
            <a:lvl1pPr marL="0" indent="0">
              <a:buNone/>
              <a:defRPr/>
            </a:lvl1pPr>
          </a:lstStyle>
          <a:p>
            <a:r>
              <a:rPr lang="en-US"/>
              <a:t>Click icon to add picture</a:t>
            </a:r>
            <a:endParaRPr lang="en-GB"/>
          </a:p>
        </p:txBody>
      </p:sp>
      <p:sp>
        <p:nvSpPr>
          <p:cNvPr id="4" name="Title 8"/>
          <p:cNvSpPr>
            <a:spLocks noGrp="1"/>
          </p:cNvSpPr>
          <p:nvPr>
            <p:ph type="title"/>
          </p:nvPr>
        </p:nvSpPr>
        <p:spPr>
          <a:xfrm>
            <a:off x="254003" y="2431048"/>
            <a:ext cx="5503332" cy="2273300"/>
          </a:xfrm>
          <a:prstGeom prst="rect">
            <a:avLst/>
          </a:prstGeom>
        </p:spPr>
        <p:txBody>
          <a:bodyPr anchor="t"/>
          <a:lstStyle>
            <a:lvl1pPr>
              <a:defRPr sz="4800" b="1">
                <a:solidFill>
                  <a:schemeClr val="bg1"/>
                </a:solidFill>
              </a:defRPr>
            </a:lvl1pPr>
          </a:lstStyle>
          <a:p>
            <a:r>
              <a:rPr lang="en-US"/>
              <a:t>Click to edit Master title style</a:t>
            </a:r>
            <a:endParaRPr lang="en-GB"/>
          </a:p>
        </p:txBody>
      </p:sp>
      <p:sp>
        <p:nvSpPr>
          <p:cNvPr id="6" name="Text Placeholder 5"/>
          <p:cNvSpPr>
            <a:spLocks noGrp="1"/>
          </p:cNvSpPr>
          <p:nvPr>
            <p:ph type="body" sz="quarter" idx="10"/>
          </p:nvPr>
        </p:nvSpPr>
        <p:spPr>
          <a:xfrm>
            <a:off x="254003" y="3859798"/>
            <a:ext cx="4521200" cy="889000"/>
          </a:xfrm>
          <a:prstGeom prst="rect">
            <a:avLst/>
          </a:prstGeom>
        </p:spPr>
        <p:txBody>
          <a:bodyPr/>
          <a:lstStyle>
            <a:lvl1pPr marL="0" indent="0">
              <a:buNone/>
              <a:defRPr sz="2400" b="1" i="0">
                <a:solidFill>
                  <a:schemeClr val="bg1"/>
                </a:solidFill>
              </a:defRPr>
            </a:lvl1pPr>
          </a:lstStyle>
          <a:p>
            <a:pPr lvl="0"/>
            <a:r>
              <a:rPr lang="en-US"/>
              <a:t>Edit Master text styles</a:t>
            </a:r>
          </a:p>
        </p:txBody>
      </p:sp>
    </p:spTree>
    <p:extLst>
      <p:ext uri="{BB962C8B-B14F-4D97-AF65-F5344CB8AC3E}">
        <p14:creationId xmlns:p14="http://schemas.microsoft.com/office/powerpoint/2010/main" val="142637713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45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image slide">
    <p:bg>
      <p:bgRef idx="1001">
        <a:schemeClr val="bg2"/>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72BC674-8D4E-CE4A-9996-B4560676B264}"/>
              </a:ext>
            </a:extLst>
          </p:cNvPr>
          <p:cNvSpPr>
            <a:spLocks noGrp="1"/>
          </p:cNvSpPr>
          <p:nvPr>
            <p:ph type="pic" sz="quarter" idx="11"/>
          </p:nvPr>
        </p:nvSpPr>
        <p:spPr>
          <a:xfrm>
            <a:off x="-152400" y="-88900"/>
            <a:ext cx="12479867" cy="7035800"/>
          </a:xfrm>
          <a:prstGeom prst="rect">
            <a:avLst/>
          </a:prstGeom>
        </p:spPr>
        <p:txBody>
          <a:bodyPr/>
          <a:lstStyle>
            <a:lvl1pPr marL="0" indent="0">
              <a:buNone/>
              <a:defRPr/>
            </a:lvl1pPr>
          </a:lstStyle>
          <a:p>
            <a:r>
              <a:rPr lang="en-US"/>
              <a:t>Click icon to add picture</a:t>
            </a:r>
            <a:endParaRPr lang="en-GB"/>
          </a:p>
        </p:txBody>
      </p:sp>
      <p:sp>
        <p:nvSpPr>
          <p:cNvPr id="2" name="Title 1">
            <a:extLst>
              <a:ext uri="{FF2B5EF4-FFF2-40B4-BE49-F238E27FC236}">
                <a16:creationId xmlns:a16="http://schemas.microsoft.com/office/drawing/2014/main" id="{5DD44D31-6E81-0841-9AE6-1C2A62D883F0}"/>
              </a:ext>
            </a:extLst>
          </p:cNvPr>
          <p:cNvSpPr>
            <a:spLocks noGrp="1"/>
          </p:cNvSpPr>
          <p:nvPr>
            <p:ph type="title"/>
          </p:nvPr>
        </p:nvSpPr>
        <p:spPr>
          <a:xfrm>
            <a:off x="2022060" y="2445724"/>
            <a:ext cx="8473661" cy="1781727"/>
          </a:xfrm>
        </p:spPr>
        <p:txBody>
          <a:bodyPr>
            <a:normAutofit/>
          </a:bodyPr>
          <a:lstStyle>
            <a:lvl1pPr>
              <a:defRPr sz="4800" b="1">
                <a:solidFill>
                  <a:schemeClr val="tx1"/>
                </a:solidFill>
              </a:defRPr>
            </a:lvl1pPr>
          </a:lstStyle>
          <a:p>
            <a:r>
              <a:rPr lang="en-US"/>
              <a:t>Click to edit Master title style</a:t>
            </a:r>
          </a:p>
        </p:txBody>
      </p:sp>
    </p:spTree>
    <p:extLst>
      <p:ext uri="{BB962C8B-B14F-4D97-AF65-F5344CB8AC3E}">
        <p14:creationId xmlns:p14="http://schemas.microsoft.com/office/powerpoint/2010/main" val="2483808095"/>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2" name="Title 1"/>
          <p:cNvSpPr>
            <a:spLocks noGrp="1"/>
          </p:cNvSpPr>
          <p:nvPr>
            <p:ph type="title"/>
          </p:nvPr>
        </p:nvSpPr>
        <p:spPr>
          <a:xfrm>
            <a:off x="575736" y="368301"/>
            <a:ext cx="11040533" cy="711200"/>
          </a:xfrm>
          <a:prstGeom prst="rect">
            <a:avLst/>
          </a:prstGeom>
        </p:spPr>
        <p:txBody>
          <a:bodyPr/>
          <a:lstStyle>
            <a:lvl1pPr>
              <a:defRPr b="1">
                <a:solidFill>
                  <a:schemeClr val="tx1"/>
                </a:solidFill>
              </a:defRPr>
            </a:lvl1pPr>
          </a:lstStyle>
          <a:p>
            <a:r>
              <a:rPr lang="en-US"/>
              <a:t>Click to edit Master title style</a:t>
            </a:r>
            <a:endParaRPr lang="en-GB"/>
          </a:p>
        </p:txBody>
      </p:sp>
      <p:sp>
        <p:nvSpPr>
          <p:cNvPr id="7" name="Text Placeholder 6"/>
          <p:cNvSpPr>
            <a:spLocks noGrp="1"/>
          </p:cNvSpPr>
          <p:nvPr>
            <p:ph type="body" sz="quarter" idx="11"/>
          </p:nvPr>
        </p:nvSpPr>
        <p:spPr>
          <a:xfrm>
            <a:off x="575733" y="6146800"/>
            <a:ext cx="9025467" cy="342900"/>
          </a:xfrm>
          <a:prstGeom prst="rect">
            <a:avLst/>
          </a:prstGeom>
        </p:spPr>
        <p:txBody>
          <a:bodyPr anchor="b"/>
          <a:lstStyle>
            <a:lvl1pPr marL="0" indent="0">
              <a:buNone/>
              <a:defRPr sz="13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0" name="Content Placeholder 9"/>
          <p:cNvSpPr>
            <a:spLocks noGrp="1"/>
          </p:cNvSpPr>
          <p:nvPr>
            <p:ph sz="quarter" idx="12"/>
          </p:nvPr>
        </p:nvSpPr>
        <p:spPr>
          <a:xfrm>
            <a:off x="6395457" y="1917700"/>
            <a:ext cx="5220815" cy="3810000"/>
          </a:xfrm>
          <a:prstGeom prst="rect">
            <a:avLst/>
          </a:prstGeom>
        </p:spPr>
        <p:txBody>
          <a:bodyPr/>
          <a:lstStyle>
            <a:lvl1pPr marL="0" indent="0">
              <a:lnSpc>
                <a:spcPct val="120000"/>
              </a:lnSpc>
              <a:buFont typeface="Arial" charset="0"/>
              <a:buNone/>
              <a:defRPr sz="2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1" name="Content Placeholder 9"/>
          <p:cNvSpPr>
            <a:spLocks noGrp="1"/>
          </p:cNvSpPr>
          <p:nvPr>
            <p:ph sz="quarter" idx="13"/>
          </p:nvPr>
        </p:nvSpPr>
        <p:spPr>
          <a:xfrm>
            <a:off x="575737" y="1917700"/>
            <a:ext cx="5349151" cy="3810000"/>
          </a:xfrm>
          <a:prstGeom prst="rect">
            <a:avLst/>
          </a:prstGeom>
          <a:effectLst/>
        </p:spPr>
        <p:txBody>
          <a:bodyPr/>
          <a:lstStyle>
            <a:lvl1pPr marL="0" indent="0">
              <a:lnSpc>
                <a:spcPct val="120000"/>
              </a:lnSpc>
              <a:buFont typeface="Arial" charset="0"/>
              <a:buNone/>
              <a:defRPr sz="2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cxnSp>
        <p:nvCxnSpPr>
          <p:cNvPr id="14" name="Straight Connector 13"/>
          <p:cNvCxnSpPr/>
          <p:nvPr userDrawn="1"/>
        </p:nvCxnSpPr>
        <p:spPr>
          <a:xfrm flipV="1">
            <a:off x="575737" y="1498600"/>
            <a:ext cx="11040535" cy="9358"/>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9890073"/>
      </p:ext>
    </p:extLst>
  </p:cSld>
  <p:clrMapOvr>
    <a:masterClrMapping/>
  </p:clrMapOvr>
  <p:extLst>
    <p:ext uri="{DCECCB84-F9BA-43D5-87BE-67443E8EF086}">
      <p15:sldGuideLst xmlns:p15="http://schemas.microsoft.com/office/powerpoint/2012/main">
        <p15:guide id="1" orient="horz" pos="4088" userDrawn="1">
          <p15:clr>
            <a:srgbClr val="FBAE40"/>
          </p15:clr>
        </p15:guide>
        <p15:guide id="2" pos="363" userDrawn="1">
          <p15:clr>
            <a:srgbClr val="FBAE40"/>
          </p15:clr>
        </p15:guide>
        <p15:guide id="3" pos="7317" userDrawn="1">
          <p15:clr>
            <a:srgbClr val="FBAE40"/>
          </p15:clr>
        </p15:guide>
        <p15:guide id="4" orient="horz" pos="23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ouble content logo">
    <p:spTree>
      <p:nvGrpSpPr>
        <p:cNvPr id="1" name=""/>
        <p:cNvGrpSpPr/>
        <p:nvPr/>
      </p:nvGrpSpPr>
      <p:grpSpPr>
        <a:xfrm>
          <a:off x="0" y="0"/>
          <a:ext cx="0" cy="0"/>
          <a:chOff x="0" y="0"/>
          <a:chExt cx="0" cy="0"/>
        </a:xfrm>
      </p:grpSpPr>
      <p:sp>
        <p:nvSpPr>
          <p:cNvPr id="2" name="Title 1"/>
          <p:cNvSpPr>
            <a:spLocks noGrp="1"/>
          </p:cNvSpPr>
          <p:nvPr>
            <p:ph type="title"/>
          </p:nvPr>
        </p:nvSpPr>
        <p:spPr>
          <a:xfrm>
            <a:off x="575736" y="368301"/>
            <a:ext cx="11040533" cy="711200"/>
          </a:xfrm>
          <a:prstGeom prst="rect">
            <a:avLst/>
          </a:prstGeom>
        </p:spPr>
        <p:txBody>
          <a:bodyPr/>
          <a:lstStyle>
            <a:lvl1pPr>
              <a:defRPr b="1">
                <a:solidFill>
                  <a:schemeClr val="tx1"/>
                </a:solidFill>
              </a:defRPr>
            </a:lvl1pPr>
          </a:lstStyle>
          <a:p>
            <a:r>
              <a:rPr lang="en-US"/>
              <a:t>Click to edit Master title style</a:t>
            </a:r>
            <a:endParaRPr lang="en-GB"/>
          </a:p>
        </p:txBody>
      </p:sp>
      <p:sp>
        <p:nvSpPr>
          <p:cNvPr id="7" name="Text Placeholder 6"/>
          <p:cNvSpPr>
            <a:spLocks noGrp="1"/>
          </p:cNvSpPr>
          <p:nvPr>
            <p:ph type="body" sz="quarter" idx="11"/>
          </p:nvPr>
        </p:nvSpPr>
        <p:spPr>
          <a:xfrm>
            <a:off x="575733" y="6146800"/>
            <a:ext cx="9025467" cy="342900"/>
          </a:xfrm>
          <a:prstGeom prst="rect">
            <a:avLst/>
          </a:prstGeom>
        </p:spPr>
        <p:txBody>
          <a:bodyPr anchor="b"/>
          <a:lstStyle>
            <a:lvl1pPr marL="0" indent="0">
              <a:buNone/>
              <a:defRPr sz="13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0" name="Content Placeholder 9"/>
          <p:cNvSpPr>
            <a:spLocks noGrp="1"/>
          </p:cNvSpPr>
          <p:nvPr>
            <p:ph sz="quarter" idx="12"/>
          </p:nvPr>
        </p:nvSpPr>
        <p:spPr>
          <a:xfrm>
            <a:off x="6395457" y="1917700"/>
            <a:ext cx="5220815" cy="3810000"/>
          </a:xfrm>
          <a:prstGeom prst="rect">
            <a:avLst/>
          </a:prstGeom>
        </p:spPr>
        <p:txBody>
          <a:bodyPr/>
          <a:lstStyle>
            <a:lvl1pPr marL="0" indent="0">
              <a:lnSpc>
                <a:spcPct val="120000"/>
              </a:lnSpc>
              <a:buFont typeface="Arial" charset="0"/>
              <a:buNone/>
              <a:defRPr sz="2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1" name="Content Placeholder 9"/>
          <p:cNvSpPr>
            <a:spLocks noGrp="1"/>
          </p:cNvSpPr>
          <p:nvPr>
            <p:ph sz="quarter" idx="13"/>
          </p:nvPr>
        </p:nvSpPr>
        <p:spPr>
          <a:xfrm>
            <a:off x="575737" y="1917700"/>
            <a:ext cx="5349151" cy="3810000"/>
          </a:xfrm>
          <a:prstGeom prst="rect">
            <a:avLst/>
          </a:prstGeom>
          <a:effectLst/>
        </p:spPr>
        <p:txBody>
          <a:bodyPr/>
          <a:lstStyle>
            <a:lvl1pPr marL="0" indent="0">
              <a:lnSpc>
                <a:spcPct val="120000"/>
              </a:lnSpc>
              <a:buFont typeface="Arial" charset="0"/>
              <a:buNone/>
              <a:defRPr sz="2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cxnSp>
        <p:nvCxnSpPr>
          <p:cNvPr id="14" name="Straight Connector 13"/>
          <p:cNvCxnSpPr/>
          <p:nvPr userDrawn="1"/>
        </p:nvCxnSpPr>
        <p:spPr>
          <a:xfrm flipV="1">
            <a:off x="575737" y="1498600"/>
            <a:ext cx="11040535" cy="9358"/>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D3720A55-AE86-B249-92AE-169A9E7FA7CC}"/>
              </a:ext>
            </a:extLst>
          </p:cNvPr>
          <p:cNvPicPr>
            <a:picLocks noChangeAspect="1"/>
          </p:cNvPicPr>
          <p:nvPr userDrawn="1"/>
        </p:nvPicPr>
        <p:blipFill>
          <a:blip r:embed="rId2"/>
          <a:stretch>
            <a:fillRect/>
          </a:stretch>
        </p:blipFill>
        <p:spPr>
          <a:xfrm>
            <a:off x="10705898" y="5510310"/>
            <a:ext cx="1221059" cy="1321185"/>
          </a:xfrm>
          <a:prstGeom prst="rect">
            <a:avLst/>
          </a:prstGeom>
        </p:spPr>
      </p:pic>
    </p:spTree>
    <p:extLst>
      <p:ext uri="{BB962C8B-B14F-4D97-AF65-F5344CB8AC3E}">
        <p14:creationId xmlns:p14="http://schemas.microsoft.com/office/powerpoint/2010/main" val="4192426784"/>
      </p:ext>
    </p:extLst>
  </p:cSld>
  <p:clrMapOvr>
    <a:masterClrMapping/>
  </p:clrMapOvr>
  <p:extLst>
    <p:ext uri="{DCECCB84-F9BA-43D5-87BE-67443E8EF086}">
      <p15:sldGuideLst xmlns:p15="http://schemas.microsoft.com/office/powerpoint/2012/main">
        <p15:guide id="1" orient="horz" pos="4088">
          <p15:clr>
            <a:srgbClr val="FBAE40"/>
          </p15:clr>
        </p15:guide>
        <p15:guide id="2" pos="363">
          <p15:clr>
            <a:srgbClr val="FBAE40"/>
          </p15:clr>
        </p15:guide>
        <p15:guide id="3" pos="7317">
          <p15:clr>
            <a:srgbClr val="FBAE40"/>
          </p15:clr>
        </p15:guide>
        <p15:guide id="4" orient="horz" pos="23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454248"/>
      </p:ext>
    </p:extLst>
  </p:cSld>
  <p:clrMap bg1="lt1" tx1="dk1" bg2="lt2" tx2="dk2" accent1="accent1" accent2="accent2" accent3="accent3" accent4="accent4" accent5="accent5" accent6="accent6" hlink="hlink" folHlink="folHlink"/>
  <p:sldLayoutIdLst>
    <p:sldLayoutId id="2147483651" r:id="rId1"/>
    <p:sldLayoutId id="2147483653" r:id="rId2"/>
    <p:sldLayoutId id="2147483662" r:id="rId3"/>
    <p:sldLayoutId id="2147483661" r:id="rId4"/>
    <p:sldLayoutId id="2147483666" r:id="rId5"/>
    <p:sldLayoutId id="2147483652" r:id="rId6"/>
    <p:sldLayoutId id="2147483660" r:id="rId7"/>
    <p:sldLayoutId id="2147483655" r:id="rId8"/>
    <p:sldLayoutId id="2147483663" r:id="rId9"/>
    <p:sldLayoutId id="2147483656" r:id="rId10"/>
    <p:sldLayoutId id="2147483667" r:id="rId11"/>
    <p:sldLayoutId id="2147483654" r:id="rId12"/>
    <p:sldLayoutId id="2147483664" r:id="rId13"/>
    <p:sldLayoutId id="2147483657" r:id="rId14"/>
    <p:sldLayoutId id="2147483659" r:id="rId15"/>
    <p:sldLayoutId id="2147483658" r:id="rId16"/>
    <p:sldLayoutId id="2147483665" r:id="rId17"/>
    <p:sldLayoutId id="2147483680" r:id="rId18"/>
  </p:sldLayoutIdLst>
  <p:txStyles>
    <p:titleStyle>
      <a:lvl1pPr algn="l" defTabSz="914400" rtl="0" eaLnBrk="1" latinLnBrk="0" hangingPunct="1">
        <a:lnSpc>
          <a:spcPct val="90000"/>
        </a:lnSpc>
        <a:spcBef>
          <a:spcPct val="0"/>
        </a:spcBef>
        <a:buNone/>
        <a:defRPr sz="4400" kern="1200">
          <a:solidFill>
            <a:schemeClr val="tx1"/>
          </a:solidFill>
          <a:latin typeface="Calibri" charset="0"/>
          <a:ea typeface="Calibri" charset="0"/>
          <a:cs typeface="Calibri"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charset="0"/>
          <a:ea typeface="Calibri" charset="0"/>
          <a:cs typeface="Calibri"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charset="0"/>
          <a:ea typeface="Calibri" charset="0"/>
          <a:cs typeface="Calibri"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charset="0"/>
          <a:ea typeface="Calibri" charset="0"/>
          <a:cs typeface="Calibri"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charset="0"/>
          <a:ea typeface="Calibri" charset="0"/>
          <a:cs typeface="Calibri"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charset="0"/>
          <a:ea typeface="Calibri" charset="0"/>
          <a:cs typeface="Calibri"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975123-BF31-4962-9409-8B3D9266D0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8DF317-FD8E-0816-133E-7E5D20D187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F3211D-A63C-0E8C-D213-1BC62927A3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B70830B-71A8-4D60-91E6-5A52BC705F81}" type="datetimeFigureOut">
              <a:rPr lang="en-US" smtClean="0"/>
              <a:t>7/17/2024</a:t>
            </a:fld>
            <a:endParaRPr lang="en-US"/>
          </a:p>
        </p:txBody>
      </p:sp>
      <p:sp>
        <p:nvSpPr>
          <p:cNvPr id="5" name="Footer Placeholder 4">
            <a:extLst>
              <a:ext uri="{FF2B5EF4-FFF2-40B4-BE49-F238E27FC236}">
                <a16:creationId xmlns:a16="http://schemas.microsoft.com/office/drawing/2014/main" id="{2E0B6F10-0462-50D7-CC3D-B492C7D727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8092577-B39B-6E44-D686-2327A7ECE0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D9F250A-C702-4956-99D1-261630EC89DA}" type="slidenum">
              <a:rPr lang="en-US" smtClean="0"/>
              <a:t>‹#›</a:t>
            </a:fld>
            <a:endParaRPr lang="en-US"/>
          </a:p>
        </p:txBody>
      </p:sp>
    </p:spTree>
    <p:extLst>
      <p:ext uri="{BB962C8B-B14F-4D97-AF65-F5344CB8AC3E}">
        <p14:creationId xmlns:p14="http://schemas.microsoft.com/office/powerpoint/2010/main" val="22452523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8" Type="http://schemas.openxmlformats.org/officeDocument/2006/relationships/hyperlink" Target="https://leap.sei.org/YouTube" TargetMode="External"/><Relationship Id="rId13" Type="http://schemas.openxmlformats.org/officeDocument/2006/relationships/image" Target="../media/image19.png"/><Relationship Id="rId3" Type="http://schemas.openxmlformats.org/officeDocument/2006/relationships/image" Target="../media/image27.png"/><Relationship Id="rId7" Type="http://schemas.openxmlformats.org/officeDocument/2006/relationships/image" Target="../media/image30.png"/><Relationship Id="rId12" Type="http://schemas.openxmlformats.org/officeDocument/2006/relationships/hyperlink" Target="https://www.sei.org/" TargetMode="External"/><Relationship Id="rId2" Type="http://schemas.openxmlformats.org/officeDocument/2006/relationships/hyperlink" Target="https://leap.sei.org/" TargetMode="External"/><Relationship Id="rId1" Type="http://schemas.openxmlformats.org/officeDocument/2006/relationships/slideLayout" Target="../slideLayouts/slideLayout2.xml"/><Relationship Id="rId6" Type="http://schemas.openxmlformats.org/officeDocument/2006/relationships/hyperlink" Target="https://leap.sei.org/Facebook" TargetMode="External"/><Relationship Id="rId11" Type="http://schemas.openxmlformats.org/officeDocument/2006/relationships/image" Target="../media/image32.png"/><Relationship Id="rId5" Type="http://schemas.openxmlformats.org/officeDocument/2006/relationships/image" Target="../media/image29.png"/><Relationship Id="rId10" Type="http://schemas.openxmlformats.org/officeDocument/2006/relationships/image" Target="../media/image31.png"/><Relationship Id="rId4" Type="http://schemas.openxmlformats.org/officeDocument/2006/relationships/image" Target="../media/image28.png"/><Relationship Id="rId9" Type="http://schemas.openxmlformats.org/officeDocument/2006/relationships/hyperlink" Target="https://leap.sei.org/LinkedI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leap@sei.org" TargetMode="External"/><Relationship Id="rId2" Type="http://schemas.openxmlformats.org/officeDocument/2006/relationships/hyperlink" Target="https://leap.sei.org/" TargetMode="Externa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s://leap.sei.org/LinkedI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800" dirty="0">
                <a:latin typeface="Calibri"/>
                <a:ea typeface="Calibri"/>
                <a:cs typeface="Calibri"/>
              </a:rPr>
              <a:t>Introducing a Major New Version of</a:t>
            </a:r>
            <a:endParaRPr lang="en-GB" sz="4800" dirty="0"/>
          </a:p>
        </p:txBody>
      </p:sp>
      <p:sp>
        <p:nvSpPr>
          <p:cNvPr id="3" name="Text Placeholder 2"/>
          <p:cNvSpPr>
            <a:spLocks noGrp="1"/>
          </p:cNvSpPr>
          <p:nvPr>
            <p:ph type="body" sz="quarter" idx="10"/>
          </p:nvPr>
        </p:nvSpPr>
        <p:spPr/>
        <p:txBody>
          <a:bodyPr/>
          <a:lstStyle/>
          <a:p>
            <a:r>
              <a:rPr lang="en-US" dirty="0"/>
              <a:t>July 11 and 17, 2024</a:t>
            </a:r>
          </a:p>
        </p:txBody>
      </p:sp>
      <p:sp>
        <p:nvSpPr>
          <p:cNvPr id="4" name="Text Placeholder 3"/>
          <p:cNvSpPr>
            <a:spLocks noGrp="1"/>
          </p:cNvSpPr>
          <p:nvPr>
            <p:ph type="body" sz="quarter" idx="11"/>
          </p:nvPr>
        </p:nvSpPr>
        <p:spPr>
          <a:xfrm>
            <a:off x="580164" y="3022600"/>
            <a:ext cx="5163411" cy="787400"/>
          </a:xfrm>
        </p:spPr>
        <p:txBody>
          <a:bodyPr/>
          <a:lstStyle/>
          <a:p>
            <a:r>
              <a:rPr lang="en-US" sz="2400" dirty="0"/>
              <a:t>The Low Emissions Analysis Platform</a:t>
            </a:r>
            <a:endParaRPr lang="en-US" dirty="0"/>
          </a:p>
        </p:txBody>
      </p:sp>
      <p:pic>
        <p:nvPicPr>
          <p:cNvPr id="5" name="Picture 4" descr="A picture containing sitting, photo, dark, close&#10;&#10;Description automatically generated">
            <a:extLst>
              <a:ext uri="{FF2B5EF4-FFF2-40B4-BE49-F238E27FC236}">
                <a16:creationId xmlns:a16="http://schemas.microsoft.com/office/drawing/2014/main" id="{D0F9C0EA-7147-D472-380D-A2AC809792DF}"/>
              </a:ext>
            </a:extLst>
          </p:cNvPr>
          <p:cNvPicPr>
            <a:picLocks noChangeAspect="1"/>
          </p:cNvPicPr>
          <p:nvPr/>
        </p:nvPicPr>
        <p:blipFill>
          <a:blip r:embed="rId2"/>
          <a:stretch>
            <a:fillRect/>
          </a:stretch>
        </p:blipFill>
        <p:spPr>
          <a:xfrm>
            <a:off x="4729027" y="2245475"/>
            <a:ext cx="1746359" cy="471517"/>
          </a:xfrm>
          <a:prstGeom prst="rect">
            <a:avLst/>
          </a:prstGeom>
        </p:spPr>
      </p:pic>
    </p:spTree>
    <p:extLst>
      <p:ext uri="{BB962C8B-B14F-4D97-AF65-F5344CB8AC3E}">
        <p14:creationId xmlns:p14="http://schemas.microsoft.com/office/powerpoint/2010/main" val="507261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701F2-FC4F-41EA-94C0-26E164E32C76}"/>
              </a:ext>
            </a:extLst>
          </p:cNvPr>
          <p:cNvSpPr>
            <a:spLocks noGrp="1"/>
          </p:cNvSpPr>
          <p:nvPr>
            <p:ph type="title"/>
          </p:nvPr>
        </p:nvSpPr>
        <p:spPr>
          <a:xfrm>
            <a:off x="1989221" y="368301"/>
            <a:ext cx="9627048" cy="711200"/>
          </a:xfrm>
        </p:spPr>
        <p:txBody>
          <a:bodyPr/>
          <a:lstStyle/>
          <a:p>
            <a:r>
              <a:rPr lang="en-US" dirty="0"/>
              <a:t>Energy Affordability Analysis</a:t>
            </a:r>
          </a:p>
        </p:txBody>
      </p:sp>
      <p:sp>
        <p:nvSpPr>
          <p:cNvPr id="3" name="Text Placeholder 2">
            <a:extLst>
              <a:ext uri="{FF2B5EF4-FFF2-40B4-BE49-F238E27FC236}">
                <a16:creationId xmlns:a16="http://schemas.microsoft.com/office/drawing/2014/main" id="{7DE42138-7503-3C3F-1D4A-B0A11681B871}"/>
              </a:ext>
            </a:extLst>
          </p:cNvPr>
          <p:cNvSpPr>
            <a:spLocks noGrp="1"/>
          </p:cNvSpPr>
          <p:nvPr>
            <p:ph type="body" sz="quarter" idx="11"/>
          </p:nvPr>
        </p:nvSpPr>
        <p:spPr/>
        <p:txBody>
          <a:bodyPr/>
          <a:lstStyle/>
          <a:p>
            <a:endParaRPr lang="en-US"/>
          </a:p>
        </p:txBody>
      </p:sp>
      <p:sp>
        <p:nvSpPr>
          <p:cNvPr id="4" name="Content Placeholder 3">
            <a:extLst>
              <a:ext uri="{FF2B5EF4-FFF2-40B4-BE49-F238E27FC236}">
                <a16:creationId xmlns:a16="http://schemas.microsoft.com/office/drawing/2014/main" id="{C3B3CB63-654A-9795-A44D-88B96B867417}"/>
              </a:ext>
            </a:extLst>
          </p:cNvPr>
          <p:cNvSpPr>
            <a:spLocks noGrp="1"/>
          </p:cNvSpPr>
          <p:nvPr>
            <p:ph sz="quarter" idx="12"/>
          </p:nvPr>
        </p:nvSpPr>
        <p:spPr>
          <a:xfrm>
            <a:off x="575736" y="1917700"/>
            <a:ext cx="11040533" cy="4378325"/>
          </a:xfrm>
        </p:spPr>
        <p:txBody>
          <a:bodyPr vert="horz" lIns="91440" tIns="45720" rIns="91440" bIns="45720" rtlCol="0" anchor="t">
            <a:normAutofit fontScale="92500" lnSpcReduction="20000"/>
          </a:bodyPr>
          <a:lstStyle/>
          <a:p>
            <a:pPr algn="ctr"/>
            <a:r>
              <a:rPr lang="en-US" b="1" dirty="0">
                <a:solidFill>
                  <a:schemeClr val="tx2"/>
                </a:solidFill>
                <a:latin typeface="Calibri"/>
                <a:cs typeface="Calibri"/>
              </a:rPr>
              <a:t>Considering environmental justice implications of different energy and climate policy options is key to achieving a just clean energy transition</a:t>
            </a:r>
            <a:endParaRPr lang="en-US" sz="2400" dirty="0">
              <a:solidFill>
                <a:schemeClr val="tx2"/>
              </a:solidFill>
            </a:endParaRPr>
          </a:p>
          <a:p>
            <a:r>
              <a:rPr lang="en-US" b="1" dirty="0">
                <a:latin typeface="Calibri"/>
                <a:cs typeface="Calibri"/>
              </a:rPr>
              <a:t>New Affordability Feature:</a:t>
            </a:r>
          </a:p>
          <a:p>
            <a:pPr marL="342900" indent="-342900">
              <a:buChar char="•"/>
            </a:pPr>
            <a:r>
              <a:rPr lang="en-US" dirty="0">
                <a:latin typeface="Calibri"/>
                <a:cs typeface="Calibri"/>
              </a:rPr>
              <a:t>Study the affordability of policy pathways for different groups</a:t>
            </a:r>
            <a:endParaRPr lang="en-US" dirty="0"/>
          </a:p>
          <a:p>
            <a:pPr marL="342900" indent="-342900">
              <a:buChar char="•"/>
            </a:pPr>
            <a:r>
              <a:rPr lang="en-US">
                <a:latin typeface="Calibri"/>
                <a:cs typeface="Calibri"/>
              </a:rPr>
              <a:t>Examine impacts </a:t>
            </a:r>
            <a:r>
              <a:rPr lang="en-US" dirty="0">
                <a:latin typeface="Calibri"/>
                <a:cs typeface="Calibri"/>
              </a:rPr>
              <a:t>on:</a:t>
            </a:r>
            <a:endParaRPr lang="en-US" dirty="0"/>
          </a:p>
          <a:p>
            <a:pPr marL="800100" lvl="1" indent="-342900">
              <a:buFont typeface="Arial" charset="0"/>
              <a:buChar char="•"/>
            </a:pPr>
            <a:r>
              <a:rPr lang="en-US" dirty="0">
                <a:latin typeface="Calibri"/>
                <a:cs typeface="Calibri"/>
              </a:rPr>
              <a:t>Total energy costs</a:t>
            </a:r>
          </a:p>
          <a:p>
            <a:pPr marL="800100" lvl="1" indent="-342900">
              <a:buFont typeface="Arial" charset="0"/>
              <a:buChar char="•"/>
            </a:pPr>
            <a:r>
              <a:rPr lang="en-US" dirty="0">
                <a:latin typeface="Calibri"/>
                <a:cs typeface="Calibri"/>
              </a:rPr>
              <a:t>Total device costs</a:t>
            </a:r>
          </a:p>
          <a:p>
            <a:pPr marL="800100" lvl="1" indent="-342900">
              <a:buFont typeface="Arial" charset="0"/>
              <a:buChar char="•"/>
            </a:pPr>
            <a:r>
              <a:rPr lang="en-US" dirty="0">
                <a:latin typeface="Calibri"/>
                <a:cs typeface="Calibri"/>
              </a:rPr>
              <a:t>Energy affordability (typical threshold is 4% of annual income)</a:t>
            </a:r>
          </a:p>
          <a:p>
            <a:pPr marL="800100" lvl="1" indent="-342900">
              <a:buChar char="•"/>
            </a:pPr>
            <a:r>
              <a:rPr lang="en-US" dirty="0">
                <a:latin typeface="Calibri"/>
                <a:cs typeface="Calibri"/>
              </a:rPr>
              <a:t>Energy uses and prices by group</a:t>
            </a:r>
          </a:p>
          <a:p>
            <a:pPr marL="342900" indent="-342900">
              <a:buFont typeface="Arial" panose="020B0604020202020204" pitchFamily="34" charset="0"/>
              <a:buChar char="•"/>
            </a:pPr>
            <a:r>
              <a:rPr lang="en-US" dirty="0">
                <a:latin typeface="Calibri"/>
                <a:cs typeface="Calibri"/>
              </a:rPr>
              <a:t>Enables specification of targeted subsidies or tariffs for specific groups, fuels, and technologies</a:t>
            </a:r>
            <a:endParaRPr lang="en-US" dirty="0">
              <a:cs typeface="Calibri"/>
            </a:endParaRPr>
          </a:p>
          <a:p>
            <a:pPr marL="342900" indent="-342900">
              <a:buChar char="•"/>
            </a:pPr>
            <a:endParaRPr lang="en-US" dirty="0"/>
          </a:p>
        </p:txBody>
      </p:sp>
      <p:sp>
        <p:nvSpPr>
          <p:cNvPr id="5" name="Oval 4">
            <a:extLst>
              <a:ext uri="{FF2B5EF4-FFF2-40B4-BE49-F238E27FC236}">
                <a16:creationId xmlns:a16="http://schemas.microsoft.com/office/drawing/2014/main" id="{6A5FC981-763E-B737-D1F1-AC0C6D258AB5}"/>
              </a:ext>
            </a:extLst>
          </p:cNvPr>
          <p:cNvSpPr/>
          <p:nvPr/>
        </p:nvSpPr>
        <p:spPr>
          <a:xfrm>
            <a:off x="575731" y="88741"/>
            <a:ext cx="1270319" cy="1270319"/>
          </a:xfrm>
          <a:prstGeom prst="ellipse">
            <a:avLst/>
          </a:prstGeom>
          <a:blipFill rotWithShape="1">
            <a:blip r:embed="rId2"/>
            <a:srcRect/>
            <a:stretch>
              <a:fillRect l="-3000" r="-3000"/>
            </a:stretch>
          </a:blipFill>
        </p:spPr>
        <p:style>
          <a:lnRef idx="2">
            <a:schemeClr val="dk2">
              <a:shade val="80000"/>
              <a:hueOff val="0"/>
              <a:satOff val="0"/>
              <a:lumOff val="0"/>
              <a:alphaOff val="0"/>
            </a:schemeClr>
          </a:lnRef>
          <a:fillRef idx="1">
            <a:scrgbClr r="0" g="0" b="0"/>
          </a:fillRef>
          <a:effectRef idx="0">
            <a:schemeClr val="dk2">
              <a:tint val="40000"/>
              <a:hueOff val="0"/>
              <a:satOff val="0"/>
              <a:lumOff val="0"/>
              <a:alphaOff val="0"/>
            </a:schemeClr>
          </a:effectRef>
          <a:fontRef idx="minor">
            <a:schemeClr val="lt1">
              <a:hueOff val="0"/>
              <a:satOff val="0"/>
              <a:lumOff val="0"/>
              <a:alphaOff val="0"/>
            </a:schemeClr>
          </a:fontRef>
        </p:style>
        <p:txBody>
          <a:bodyPr/>
          <a:lstStyle/>
          <a:p>
            <a:endParaRPr lang="en-US"/>
          </a:p>
        </p:txBody>
      </p:sp>
    </p:spTree>
    <p:extLst>
      <p:ext uri="{BB962C8B-B14F-4D97-AF65-F5344CB8AC3E}">
        <p14:creationId xmlns:p14="http://schemas.microsoft.com/office/powerpoint/2010/main" val="1427917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EABAD-94E7-9A7E-DA15-400C252B1849}"/>
              </a:ext>
            </a:extLst>
          </p:cNvPr>
          <p:cNvSpPr>
            <a:spLocks noGrp="1"/>
          </p:cNvSpPr>
          <p:nvPr>
            <p:ph type="title"/>
          </p:nvPr>
        </p:nvSpPr>
        <p:spPr>
          <a:xfrm>
            <a:off x="1989221" y="368301"/>
            <a:ext cx="9627048" cy="711200"/>
          </a:xfrm>
        </p:spPr>
        <p:txBody>
          <a:bodyPr/>
          <a:lstStyle/>
          <a:p>
            <a:r>
              <a:rPr lang="en-US" dirty="0"/>
              <a:t>The LEAP Cloud Data Server (LCDS)</a:t>
            </a:r>
          </a:p>
        </p:txBody>
      </p:sp>
      <p:sp>
        <p:nvSpPr>
          <p:cNvPr id="4" name="Content Placeholder 3">
            <a:extLst>
              <a:ext uri="{FF2B5EF4-FFF2-40B4-BE49-F238E27FC236}">
                <a16:creationId xmlns:a16="http://schemas.microsoft.com/office/drawing/2014/main" id="{8E861516-86D1-37BA-1143-B72F107674D4}"/>
              </a:ext>
            </a:extLst>
          </p:cNvPr>
          <p:cNvSpPr>
            <a:spLocks noGrp="1"/>
          </p:cNvSpPr>
          <p:nvPr>
            <p:ph sz="quarter" idx="12"/>
          </p:nvPr>
        </p:nvSpPr>
        <p:spPr>
          <a:xfrm>
            <a:off x="575734" y="1951059"/>
            <a:ext cx="11040533" cy="4707318"/>
          </a:xfrm>
        </p:spPr>
        <p:txBody>
          <a:bodyPr>
            <a:normAutofit/>
          </a:bodyPr>
          <a:lstStyle/>
          <a:p>
            <a:pPr algn="ctr"/>
            <a:r>
              <a:rPr lang="en-US" sz="2000" b="1" dirty="0">
                <a:solidFill>
                  <a:schemeClr val="tx2"/>
                </a:solidFill>
                <a:latin typeface="Calibri"/>
                <a:cs typeface="Calibri"/>
              </a:rPr>
              <a:t>A new easy-to-use system for connecting LEAP models to an internet-hosted database containing international open-source data covering energy, emissions, and development topics. </a:t>
            </a:r>
          </a:p>
          <a:p>
            <a:pPr marL="571500" indent="-571500">
              <a:buFont typeface="Arial" panose="020B0604020202020204" pitchFamily="34" charset="0"/>
              <a:buChar char="•"/>
            </a:pPr>
            <a:endParaRPr lang="en-US" sz="2000" dirty="0">
              <a:latin typeface="Calibri"/>
              <a:cs typeface="Calibri"/>
            </a:endParaRPr>
          </a:p>
        </p:txBody>
      </p:sp>
      <p:sp>
        <p:nvSpPr>
          <p:cNvPr id="5" name="Oval 4">
            <a:extLst>
              <a:ext uri="{FF2B5EF4-FFF2-40B4-BE49-F238E27FC236}">
                <a16:creationId xmlns:a16="http://schemas.microsoft.com/office/drawing/2014/main" id="{BA684BEA-E220-28E0-7388-FEA1C000B2C9}"/>
              </a:ext>
            </a:extLst>
          </p:cNvPr>
          <p:cNvSpPr/>
          <p:nvPr/>
        </p:nvSpPr>
        <p:spPr>
          <a:xfrm>
            <a:off x="575731" y="88741"/>
            <a:ext cx="1270319" cy="1270319"/>
          </a:xfrm>
          <a:prstGeom prst="ellipse">
            <a:avLst/>
          </a:prstGeom>
          <a:blipFill rotWithShape="1">
            <a:blip r:embed="rId3"/>
            <a:srcRect/>
            <a:stretch>
              <a:fillRect l="-7000" r="-7000"/>
            </a:stretch>
          </a:blipFill>
        </p:spPr>
        <p:style>
          <a:lnRef idx="2">
            <a:schemeClr val="dk2">
              <a:shade val="80000"/>
              <a:hueOff val="0"/>
              <a:satOff val="0"/>
              <a:lumOff val="0"/>
              <a:alphaOff val="0"/>
            </a:schemeClr>
          </a:lnRef>
          <a:fillRef idx="1">
            <a:scrgbClr r="0" g="0" b="0"/>
          </a:fillRef>
          <a:effectRef idx="0">
            <a:schemeClr val="dk2">
              <a:tint val="40000"/>
              <a:hueOff val="0"/>
              <a:satOff val="0"/>
              <a:lumOff val="0"/>
              <a:alphaOff val="0"/>
            </a:schemeClr>
          </a:effectRef>
          <a:fontRef idx="minor">
            <a:schemeClr val="lt1">
              <a:hueOff val="0"/>
              <a:satOff val="0"/>
              <a:lumOff val="0"/>
              <a:alphaOff val="0"/>
            </a:schemeClr>
          </a:fontRef>
        </p:style>
        <p:txBody>
          <a:bodyPr/>
          <a:lstStyle/>
          <a:p>
            <a:endParaRPr lang="en-US"/>
          </a:p>
        </p:txBody>
      </p:sp>
      <p:pic>
        <p:nvPicPr>
          <p:cNvPr id="7" name="Picture 6">
            <a:extLst>
              <a:ext uri="{FF2B5EF4-FFF2-40B4-BE49-F238E27FC236}">
                <a16:creationId xmlns:a16="http://schemas.microsoft.com/office/drawing/2014/main" id="{E6F92822-9B98-6276-11DD-44D43D320D71}"/>
              </a:ext>
            </a:extLst>
          </p:cNvPr>
          <p:cNvPicPr>
            <a:picLocks noChangeAspect="1"/>
          </p:cNvPicPr>
          <p:nvPr/>
        </p:nvPicPr>
        <p:blipFill>
          <a:blip r:embed="rId4"/>
          <a:stretch>
            <a:fillRect/>
          </a:stretch>
        </p:blipFill>
        <p:spPr>
          <a:xfrm>
            <a:off x="5992969" y="3194556"/>
            <a:ext cx="5797867" cy="3050445"/>
          </a:xfrm>
          <a:prstGeom prst="rect">
            <a:avLst/>
          </a:prstGeom>
        </p:spPr>
      </p:pic>
      <p:sp>
        <p:nvSpPr>
          <p:cNvPr id="9" name="TextBox 8">
            <a:extLst>
              <a:ext uri="{FF2B5EF4-FFF2-40B4-BE49-F238E27FC236}">
                <a16:creationId xmlns:a16="http://schemas.microsoft.com/office/drawing/2014/main" id="{7E80095D-A6CD-4C8B-31D4-27ECF9970807}"/>
              </a:ext>
            </a:extLst>
          </p:cNvPr>
          <p:cNvSpPr txBox="1"/>
          <p:nvPr/>
        </p:nvSpPr>
        <p:spPr>
          <a:xfrm>
            <a:off x="401164" y="3284708"/>
            <a:ext cx="5297035" cy="1938992"/>
          </a:xfrm>
          <a:prstGeom prst="rect">
            <a:avLst/>
          </a:prstGeom>
          <a:noFill/>
        </p:spPr>
        <p:txBody>
          <a:bodyPr wrap="square">
            <a:spAutoFit/>
          </a:bodyPr>
          <a:lstStyle/>
          <a:p>
            <a:pPr marL="571500" indent="-571500">
              <a:buFont typeface="Arial" panose="020B0604020202020204" pitchFamily="34" charset="0"/>
              <a:buChar char="•"/>
            </a:pPr>
            <a:r>
              <a:rPr lang="en-US" sz="2000" dirty="0">
                <a:latin typeface="Calibri"/>
                <a:cs typeface="Calibri"/>
              </a:rPr>
              <a:t>Simplifies model development, data collection and model maintenance</a:t>
            </a:r>
          </a:p>
          <a:p>
            <a:pPr marL="571500" indent="-571500">
              <a:buFont typeface="Arial" panose="020B0604020202020204" pitchFamily="34" charset="0"/>
              <a:buChar char="•"/>
            </a:pPr>
            <a:r>
              <a:rPr lang="en-US" sz="2000" b="1" dirty="0">
                <a:latin typeface="Calibri"/>
                <a:cs typeface="Calibri"/>
              </a:rPr>
              <a:t>Phase 1 (available): </a:t>
            </a:r>
            <a:r>
              <a:rPr lang="en-US" sz="2000" dirty="0">
                <a:latin typeface="Calibri"/>
                <a:cs typeface="Calibri"/>
              </a:rPr>
              <a:t>nationally-oriented statistics useful to energy modelers </a:t>
            </a:r>
          </a:p>
          <a:p>
            <a:pPr marL="571500" indent="-571500">
              <a:buFont typeface="Arial" panose="020B0604020202020204" pitchFamily="34" charset="0"/>
              <a:buChar char="•"/>
            </a:pPr>
            <a:r>
              <a:rPr lang="en-US" sz="2000" b="1" dirty="0">
                <a:latin typeface="Calibri"/>
                <a:cs typeface="Calibri"/>
              </a:rPr>
              <a:t>Phase 2 (coming next): </a:t>
            </a:r>
            <a:r>
              <a:rPr lang="en-US" sz="2000" dirty="0">
                <a:latin typeface="Calibri"/>
                <a:cs typeface="Calibri"/>
              </a:rPr>
              <a:t>technology-oriented data</a:t>
            </a:r>
            <a:endParaRPr lang="en-US" sz="1100" dirty="0"/>
          </a:p>
        </p:txBody>
      </p:sp>
    </p:spTree>
    <p:extLst>
      <p:ext uri="{BB962C8B-B14F-4D97-AF65-F5344CB8AC3E}">
        <p14:creationId xmlns:p14="http://schemas.microsoft.com/office/powerpoint/2010/main" val="3566812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B5E20-3404-534F-874B-630013E17121}"/>
              </a:ext>
            </a:extLst>
          </p:cNvPr>
          <p:cNvSpPr>
            <a:spLocks noGrp="1"/>
          </p:cNvSpPr>
          <p:nvPr>
            <p:ph type="title"/>
          </p:nvPr>
        </p:nvSpPr>
        <p:spPr>
          <a:xfrm>
            <a:off x="2005263" y="368301"/>
            <a:ext cx="9611006" cy="711200"/>
          </a:xfrm>
        </p:spPr>
        <p:txBody>
          <a:bodyPr/>
          <a:lstStyle/>
          <a:p>
            <a:r>
              <a:rPr lang="en-US" dirty="0"/>
              <a:t>Plugins</a:t>
            </a:r>
          </a:p>
        </p:txBody>
      </p:sp>
      <p:sp>
        <p:nvSpPr>
          <p:cNvPr id="4" name="Content Placeholder 3">
            <a:extLst>
              <a:ext uri="{FF2B5EF4-FFF2-40B4-BE49-F238E27FC236}">
                <a16:creationId xmlns:a16="http://schemas.microsoft.com/office/drawing/2014/main" id="{B89BBA11-3C94-E17A-E14F-B2173F0A9403}"/>
              </a:ext>
            </a:extLst>
          </p:cNvPr>
          <p:cNvSpPr>
            <a:spLocks noGrp="1"/>
          </p:cNvSpPr>
          <p:nvPr>
            <p:ph sz="quarter" idx="12"/>
          </p:nvPr>
        </p:nvSpPr>
        <p:spPr>
          <a:xfrm>
            <a:off x="575736" y="1917700"/>
            <a:ext cx="11040533" cy="4122492"/>
          </a:xfrm>
        </p:spPr>
        <p:txBody>
          <a:bodyPr>
            <a:normAutofit fontScale="92500"/>
          </a:bodyPr>
          <a:lstStyle/>
          <a:p>
            <a:pPr algn="ctr"/>
            <a:r>
              <a:rPr lang="en-US" sz="2400" b="1" dirty="0">
                <a:solidFill>
                  <a:schemeClr val="tx2"/>
                </a:solidFill>
              </a:rPr>
              <a:t>A new </a:t>
            </a:r>
            <a:r>
              <a:rPr lang="en-US" b="1" dirty="0">
                <a:solidFill>
                  <a:schemeClr val="tx2"/>
                </a:solidFill>
              </a:rPr>
              <a:t>modular and community-based </a:t>
            </a:r>
            <a:r>
              <a:rPr lang="en-US" sz="2400" b="1" dirty="0">
                <a:solidFill>
                  <a:schemeClr val="tx2"/>
                </a:solidFill>
              </a:rPr>
              <a:t>architecture for LEAP models, streamlining model development with </a:t>
            </a:r>
            <a:r>
              <a:rPr lang="en-US" b="1" dirty="0">
                <a:solidFill>
                  <a:schemeClr val="tx2"/>
                </a:solidFill>
              </a:rPr>
              <a:t>easy-to-integrate “</a:t>
            </a:r>
            <a:r>
              <a:rPr lang="en-US" sz="2400" b="1" dirty="0">
                <a:solidFill>
                  <a:schemeClr val="tx2"/>
                </a:solidFill>
              </a:rPr>
              <a:t>mini models”.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Plugins contain suggested data structures and default data. </a:t>
            </a:r>
          </a:p>
          <a:p>
            <a:pPr marL="342900" indent="-342900">
              <a:buFont typeface="Arial" panose="020B0604020202020204" pitchFamily="34" charset="0"/>
              <a:buChar char="•"/>
            </a:pPr>
            <a:r>
              <a:rPr lang="en-US" sz="2400" dirty="0"/>
              <a:t>Helps promote standardized methodologies for modeling particular sectors or industries.</a:t>
            </a:r>
          </a:p>
          <a:p>
            <a:pPr marL="342900" indent="-342900">
              <a:buFont typeface="Arial" panose="020B0604020202020204" pitchFamily="34" charset="0"/>
              <a:buChar char="•"/>
            </a:pPr>
            <a:r>
              <a:rPr lang="en-US" sz="2400" dirty="0"/>
              <a:t>Developed and maintained by subject-matter experts and shared with the wider </a:t>
            </a:r>
            <a:r>
              <a:rPr lang="en-US" dirty="0"/>
              <a:t>LEAP community </a:t>
            </a:r>
            <a:r>
              <a:rPr lang="en-US" sz="2400" dirty="0"/>
              <a:t>via an online repository (coming soon!).</a:t>
            </a:r>
          </a:p>
          <a:p>
            <a:pPr marL="342900" indent="-342900">
              <a:buFont typeface="Arial" panose="020B0604020202020204" pitchFamily="34" charset="0"/>
              <a:buChar char="•"/>
            </a:pPr>
            <a:r>
              <a:rPr lang="en-US" sz="2400" dirty="0"/>
              <a:t>When used with LCDS can include default data that varies by country. </a:t>
            </a:r>
          </a:p>
          <a:p>
            <a:pPr marL="342900" indent="-342900">
              <a:buFont typeface="Arial" panose="020B0604020202020204" pitchFamily="34" charset="0"/>
              <a:buChar char="•"/>
            </a:pPr>
            <a:endParaRPr lang="en-US" dirty="0"/>
          </a:p>
        </p:txBody>
      </p:sp>
      <p:sp>
        <p:nvSpPr>
          <p:cNvPr id="5" name="Oval 4">
            <a:extLst>
              <a:ext uri="{FF2B5EF4-FFF2-40B4-BE49-F238E27FC236}">
                <a16:creationId xmlns:a16="http://schemas.microsoft.com/office/drawing/2014/main" id="{0A526B56-78AC-DD73-3A04-C8BF6BF31988}"/>
              </a:ext>
            </a:extLst>
          </p:cNvPr>
          <p:cNvSpPr/>
          <p:nvPr/>
        </p:nvSpPr>
        <p:spPr>
          <a:xfrm>
            <a:off x="575731" y="139381"/>
            <a:ext cx="1270319" cy="1270319"/>
          </a:xfrm>
          <a:prstGeom prst="ellipse">
            <a:avLst/>
          </a:prstGeom>
          <a:blipFill rotWithShape="1">
            <a:blip r:embed="rId3"/>
            <a:srcRect/>
            <a:stretch>
              <a:fillRect t="-1000" b="-1000"/>
            </a:stretch>
          </a:blipFill>
        </p:spPr>
        <p:style>
          <a:lnRef idx="2">
            <a:schemeClr val="dk2">
              <a:shade val="80000"/>
              <a:hueOff val="0"/>
              <a:satOff val="0"/>
              <a:lumOff val="0"/>
              <a:alphaOff val="0"/>
            </a:schemeClr>
          </a:lnRef>
          <a:fillRef idx="1">
            <a:scrgbClr r="0" g="0" b="0"/>
          </a:fillRef>
          <a:effectRef idx="0">
            <a:schemeClr val="dk2">
              <a:tint val="40000"/>
              <a:hueOff val="0"/>
              <a:satOff val="0"/>
              <a:lumOff val="0"/>
              <a:alphaOff val="0"/>
            </a:schemeClr>
          </a:effectRef>
          <a:fontRef idx="minor">
            <a:schemeClr val="lt1">
              <a:hueOff val="0"/>
              <a:satOff val="0"/>
              <a:lumOff val="0"/>
              <a:alphaOff val="0"/>
            </a:schemeClr>
          </a:fontRef>
        </p:style>
        <p:txBody>
          <a:bodyPr/>
          <a:lstStyle/>
          <a:p>
            <a:endParaRPr lang="en-US"/>
          </a:p>
        </p:txBody>
      </p:sp>
    </p:spTree>
    <p:extLst>
      <p:ext uri="{BB962C8B-B14F-4D97-AF65-F5344CB8AC3E}">
        <p14:creationId xmlns:p14="http://schemas.microsoft.com/office/powerpoint/2010/main" val="2156466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06CDB-7718-C4E3-EFCB-94962DD7CCA1}"/>
              </a:ext>
            </a:extLst>
          </p:cNvPr>
          <p:cNvSpPr>
            <a:spLocks noGrp="1"/>
          </p:cNvSpPr>
          <p:nvPr>
            <p:ph type="title"/>
          </p:nvPr>
        </p:nvSpPr>
        <p:spPr>
          <a:xfrm>
            <a:off x="2069432" y="368301"/>
            <a:ext cx="9546837" cy="711200"/>
          </a:xfrm>
        </p:spPr>
        <p:txBody>
          <a:bodyPr/>
          <a:lstStyle/>
          <a:p>
            <a:r>
              <a:rPr lang="en-US" dirty="0"/>
              <a:t>Accessibility</a:t>
            </a:r>
          </a:p>
        </p:txBody>
      </p:sp>
      <p:sp>
        <p:nvSpPr>
          <p:cNvPr id="5" name="Oval 4">
            <a:extLst>
              <a:ext uri="{FF2B5EF4-FFF2-40B4-BE49-F238E27FC236}">
                <a16:creationId xmlns:a16="http://schemas.microsoft.com/office/drawing/2014/main" id="{BD6DCCF6-1AEE-A281-C8C0-380F26345CD4}"/>
              </a:ext>
            </a:extLst>
          </p:cNvPr>
          <p:cNvSpPr/>
          <p:nvPr/>
        </p:nvSpPr>
        <p:spPr>
          <a:xfrm>
            <a:off x="575731" y="139381"/>
            <a:ext cx="1270319" cy="1270319"/>
          </a:xfrm>
          <a:prstGeom prst="ellipse">
            <a:avLst/>
          </a:prstGeom>
          <a:blipFill rotWithShape="1">
            <a:blip r:embed="rId3"/>
            <a:srcRect/>
            <a:stretch>
              <a:fillRect l="-6000" r="-6000"/>
            </a:stretch>
          </a:blipFill>
        </p:spPr>
        <p:style>
          <a:lnRef idx="2">
            <a:schemeClr val="dk2">
              <a:shade val="80000"/>
              <a:hueOff val="0"/>
              <a:satOff val="0"/>
              <a:lumOff val="0"/>
              <a:alphaOff val="0"/>
            </a:schemeClr>
          </a:lnRef>
          <a:fillRef idx="1">
            <a:scrgbClr r="0" g="0" b="0"/>
          </a:fillRef>
          <a:effectRef idx="0">
            <a:schemeClr val="dk2">
              <a:tint val="4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7" name="TextBox 6">
            <a:extLst>
              <a:ext uri="{FF2B5EF4-FFF2-40B4-BE49-F238E27FC236}">
                <a16:creationId xmlns:a16="http://schemas.microsoft.com/office/drawing/2014/main" id="{14F76825-283E-66D3-7180-95F09F95AEB7}"/>
              </a:ext>
            </a:extLst>
          </p:cNvPr>
          <p:cNvSpPr txBox="1"/>
          <p:nvPr/>
        </p:nvSpPr>
        <p:spPr>
          <a:xfrm>
            <a:off x="575731" y="1965384"/>
            <a:ext cx="7117156" cy="3477875"/>
          </a:xfrm>
          <a:prstGeom prst="rect">
            <a:avLst/>
          </a:prstGeom>
          <a:noFill/>
        </p:spPr>
        <p:txBody>
          <a:bodyPr wrap="square">
            <a:spAutoFit/>
          </a:bodyPr>
          <a:lstStyle/>
          <a:p>
            <a:r>
              <a:rPr lang="en-US" sz="2200" b="1" dirty="0">
                <a:solidFill>
                  <a:schemeClr val="tx2"/>
                </a:solidFill>
              </a:rPr>
              <a:t>Translations of the UI and data structures make it more accessible and help improve engagement. </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Software translations in 14 languages (more to come!) </a:t>
            </a:r>
          </a:p>
          <a:p>
            <a:pPr marL="342900" indent="-342900">
              <a:buFont typeface="Arial" panose="020B0604020202020204" pitchFamily="34" charset="0"/>
              <a:buChar char="•"/>
            </a:pPr>
            <a:r>
              <a:rPr lang="en-US" sz="2200" dirty="0"/>
              <a:t>Uses Google Translate and volunteer review.</a:t>
            </a:r>
          </a:p>
          <a:p>
            <a:pPr marL="342900" indent="-342900">
              <a:buFont typeface="Arial" panose="020B0604020202020204" pitchFamily="34" charset="0"/>
              <a:buChar char="•"/>
            </a:pPr>
            <a:r>
              <a:rPr lang="en-US" sz="2200" dirty="0"/>
              <a:t>Your own model (branch names, fuels, scenarios…) can also be Google Translated to any language and you can easily switch among languages.</a:t>
            </a:r>
          </a:p>
          <a:p>
            <a:pPr marL="342900" indent="-342900">
              <a:buFont typeface="Arial" panose="020B0604020202020204" pitchFamily="34" charset="0"/>
              <a:buChar char="•"/>
            </a:pPr>
            <a:r>
              <a:rPr lang="en-US" sz="2200" dirty="0"/>
              <a:t>Please let us know if you can review translations for more languages!</a:t>
            </a:r>
          </a:p>
        </p:txBody>
      </p:sp>
      <p:pic>
        <p:nvPicPr>
          <p:cNvPr id="12" name="Picture 11">
            <a:extLst>
              <a:ext uri="{FF2B5EF4-FFF2-40B4-BE49-F238E27FC236}">
                <a16:creationId xmlns:a16="http://schemas.microsoft.com/office/drawing/2014/main" id="{CF4DCF8E-46E2-3759-B7B8-12D914315DC0}"/>
              </a:ext>
            </a:extLst>
          </p:cNvPr>
          <p:cNvPicPr>
            <a:picLocks noChangeAspect="1"/>
          </p:cNvPicPr>
          <p:nvPr/>
        </p:nvPicPr>
        <p:blipFill rotWithShape="1">
          <a:blip r:embed="rId4"/>
          <a:srcRect l="3897" r="1"/>
          <a:stretch/>
        </p:blipFill>
        <p:spPr>
          <a:xfrm>
            <a:off x="8497957" y="2179591"/>
            <a:ext cx="2783158" cy="3248478"/>
          </a:xfrm>
          <a:prstGeom prst="rect">
            <a:avLst/>
          </a:prstGeom>
        </p:spPr>
      </p:pic>
    </p:spTree>
    <p:extLst>
      <p:ext uri="{BB962C8B-B14F-4D97-AF65-F5344CB8AC3E}">
        <p14:creationId xmlns:p14="http://schemas.microsoft.com/office/powerpoint/2010/main" val="2447749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D9F29-AFC3-33EE-329E-2736BA4CD2DA}"/>
              </a:ext>
            </a:extLst>
          </p:cNvPr>
          <p:cNvSpPr>
            <a:spLocks noGrp="1"/>
          </p:cNvSpPr>
          <p:nvPr>
            <p:ph type="title"/>
          </p:nvPr>
        </p:nvSpPr>
        <p:spPr/>
        <p:txBody>
          <a:bodyPr/>
          <a:lstStyle/>
          <a:p>
            <a:r>
              <a:rPr lang="en-US" dirty="0"/>
              <a:t>Recap: New Features</a:t>
            </a:r>
          </a:p>
        </p:txBody>
      </p:sp>
      <p:graphicFrame>
        <p:nvGraphicFramePr>
          <p:cNvPr id="23" name="Content Placeholder 22">
            <a:extLst>
              <a:ext uri="{FF2B5EF4-FFF2-40B4-BE49-F238E27FC236}">
                <a16:creationId xmlns:a16="http://schemas.microsoft.com/office/drawing/2014/main" id="{D78B5B08-D28E-5493-1DF8-2268AF3F110F}"/>
              </a:ext>
            </a:extLst>
          </p:cNvPr>
          <p:cNvGraphicFramePr>
            <a:graphicFrameLocks noGrp="1"/>
          </p:cNvGraphicFramePr>
          <p:nvPr>
            <p:ph sz="quarter" idx="12"/>
            <p:extLst>
              <p:ext uri="{D42A27DB-BD31-4B8C-83A1-F6EECF244321}">
                <p14:modId xmlns:p14="http://schemas.microsoft.com/office/powerpoint/2010/main" val="1727504627"/>
              </p:ext>
            </p:extLst>
          </p:nvPr>
        </p:nvGraphicFramePr>
        <p:xfrm>
          <a:off x="-161674" y="1917699"/>
          <a:ext cx="6732155"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4" name="Content Placeholder 22">
            <a:extLst>
              <a:ext uri="{FF2B5EF4-FFF2-40B4-BE49-F238E27FC236}">
                <a16:creationId xmlns:a16="http://schemas.microsoft.com/office/drawing/2014/main" id="{1A35452A-B8A5-C2A7-0838-1521CEE12BC7}"/>
              </a:ext>
            </a:extLst>
          </p:cNvPr>
          <p:cNvGraphicFramePr>
            <a:graphicFrameLocks/>
          </p:cNvGraphicFramePr>
          <p:nvPr>
            <p:extLst>
              <p:ext uri="{D42A27DB-BD31-4B8C-83A1-F6EECF244321}">
                <p14:modId xmlns:p14="http://schemas.microsoft.com/office/powerpoint/2010/main" val="1931626381"/>
              </p:ext>
            </p:extLst>
          </p:nvPr>
        </p:nvGraphicFramePr>
        <p:xfrm>
          <a:off x="5589421" y="1917699"/>
          <a:ext cx="6450178" cy="4572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903475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7D8CD-B6E7-395B-5E1A-753191ED6165}"/>
              </a:ext>
            </a:extLst>
          </p:cNvPr>
          <p:cNvSpPr>
            <a:spLocks noGrp="1"/>
          </p:cNvSpPr>
          <p:nvPr>
            <p:ph type="title"/>
          </p:nvPr>
        </p:nvSpPr>
        <p:spPr/>
        <p:txBody>
          <a:bodyPr/>
          <a:lstStyle/>
          <a:p>
            <a:r>
              <a:rPr lang="en-US" dirty="0"/>
              <a:t>What’s Next?</a:t>
            </a:r>
          </a:p>
        </p:txBody>
      </p:sp>
      <p:sp>
        <p:nvSpPr>
          <p:cNvPr id="5" name="Content Placeholder 4">
            <a:extLst>
              <a:ext uri="{FF2B5EF4-FFF2-40B4-BE49-F238E27FC236}">
                <a16:creationId xmlns:a16="http://schemas.microsoft.com/office/drawing/2014/main" id="{53F63D05-27F5-6D96-0CC0-E35663300F40}"/>
              </a:ext>
            </a:extLst>
          </p:cNvPr>
          <p:cNvSpPr>
            <a:spLocks noGrp="1"/>
          </p:cNvSpPr>
          <p:nvPr>
            <p:ph sz="quarter" idx="12"/>
          </p:nvPr>
        </p:nvSpPr>
        <p:spPr>
          <a:xfrm>
            <a:off x="575736" y="1583703"/>
            <a:ext cx="11040533" cy="5363852"/>
          </a:xfrm>
        </p:spPr>
        <p:txBody>
          <a:bodyPr>
            <a:noAutofit/>
          </a:bodyPr>
          <a:lstStyle/>
          <a:p>
            <a:pPr marL="342900" indent="-342900">
              <a:lnSpc>
                <a:spcPct val="110000"/>
              </a:lnSpc>
              <a:buFontTx/>
              <a:buChar char="-"/>
            </a:pPr>
            <a:r>
              <a:rPr lang="en-US" sz="1500" dirty="0"/>
              <a:t>New version with updated training manuals and user guide </a:t>
            </a:r>
            <a:r>
              <a:rPr lang="en-US" sz="1500" b="1" dirty="0"/>
              <a:t>in the next few days </a:t>
            </a:r>
            <a:r>
              <a:rPr lang="en-US" sz="1500" dirty="0"/>
              <a:t>from: </a:t>
            </a:r>
            <a:r>
              <a:rPr lang="en-US" sz="1500" dirty="0">
                <a:hlinkClick r:id="rId2"/>
              </a:rPr>
              <a:t>https://leap.sei.org</a:t>
            </a:r>
            <a:r>
              <a:rPr lang="en-US" sz="1500" dirty="0"/>
              <a:t> </a:t>
            </a:r>
          </a:p>
          <a:p>
            <a:pPr marL="342900" indent="-342900">
              <a:lnSpc>
                <a:spcPct val="110000"/>
              </a:lnSpc>
              <a:buFontTx/>
              <a:buChar char="-"/>
            </a:pPr>
            <a:r>
              <a:rPr lang="en-US" sz="1500" dirty="0"/>
              <a:t>Stay tuned by joining the LEAP website, and our Facebook, YouTube, and new LinkedIn Groups. </a:t>
            </a:r>
          </a:p>
          <a:p>
            <a:pPr marL="342900" indent="-342900">
              <a:lnSpc>
                <a:spcPct val="110000"/>
              </a:lnSpc>
              <a:buFontTx/>
              <a:buChar char="-"/>
            </a:pPr>
            <a:endParaRPr lang="en-US" sz="1500" dirty="0"/>
          </a:p>
          <a:p>
            <a:pPr marL="342900" indent="-342900">
              <a:lnSpc>
                <a:spcPct val="110000"/>
              </a:lnSpc>
              <a:buFontTx/>
              <a:buChar char="-"/>
            </a:pPr>
            <a:endParaRPr lang="en-US" sz="1500" dirty="0"/>
          </a:p>
          <a:p>
            <a:pPr marL="342900" indent="-342900">
              <a:lnSpc>
                <a:spcPct val="110000"/>
              </a:lnSpc>
              <a:buFontTx/>
              <a:buChar char="-"/>
            </a:pPr>
            <a:endParaRPr lang="en-US" sz="1500" dirty="0"/>
          </a:p>
          <a:p>
            <a:pPr marL="342900" indent="-342900">
              <a:lnSpc>
                <a:spcPct val="110000"/>
              </a:lnSpc>
              <a:buFontTx/>
              <a:buChar char="-"/>
            </a:pPr>
            <a:endParaRPr lang="en-US" sz="1500" dirty="0"/>
          </a:p>
          <a:p>
            <a:pPr marL="342900" indent="-342900">
              <a:lnSpc>
                <a:spcPct val="110000"/>
              </a:lnSpc>
              <a:buFontTx/>
              <a:buChar char="-"/>
            </a:pPr>
            <a:endParaRPr lang="en-US" sz="1500" dirty="0"/>
          </a:p>
          <a:p>
            <a:pPr marL="342900" indent="-342900">
              <a:lnSpc>
                <a:spcPct val="110000"/>
              </a:lnSpc>
              <a:buFontTx/>
              <a:buChar char="-"/>
            </a:pPr>
            <a:endParaRPr lang="en-US" sz="1500" dirty="0"/>
          </a:p>
          <a:p>
            <a:pPr marL="342900" indent="-342900">
              <a:lnSpc>
                <a:spcPct val="110000"/>
              </a:lnSpc>
              <a:buFontTx/>
              <a:buChar char="-"/>
            </a:pPr>
            <a:endParaRPr lang="en-US" sz="1500" dirty="0"/>
          </a:p>
          <a:p>
            <a:pPr marL="342900" indent="-342900">
              <a:lnSpc>
                <a:spcPct val="110000"/>
              </a:lnSpc>
              <a:buFontTx/>
              <a:buChar char="-"/>
            </a:pPr>
            <a:r>
              <a:rPr lang="en-US" sz="1500" dirty="0"/>
              <a:t>Recording of this webinar and this PowerPoint will be shared in the coming days.</a:t>
            </a:r>
          </a:p>
          <a:p>
            <a:pPr marL="342900" indent="-342900">
              <a:lnSpc>
                <a:spcPct val="110000"/>
              </a:lnSpc>
              <a:buFontTx/>
              <a:buChar char="-"/>
            </a:pPr>
            <a:r>
              <a:rPr lang="en-US" sz="1500" dirty="0"/>
              <a:t>We encourage you to share your news on these platforms.  We love to hear from users about LEAP-related events, reports, and  papers.</a:t>
            </a:r>
          </a:p>
          <a:p>
            <a:pPr marL="342900" indent="-342900">
              <a:lnSpc>
                <a:spcPct val="110000"/>
              </a:lnSpc>
              <a:buFontTx/>
              <a:buChar char="-"/>
            </a:pPr>
            <a:r>
              <a:rPr lang="en-US" sz="1500" dirty="0"/>
              <a:t>Coming next year: LEAP for the web. As a desktop app, LEAP is limited in how it can be used for broad stakeholder engagement. We are </a:t>
            </a:r>
            <a:r>
              <a:rPr lang="en-US" sz="1500" dirty="0" err="1"/>
              <a:t>threfore</a:t>
            </a:r>
            <a:r>
              <a:rPr lang="en-US" sz="1500" dirty="0"/>
              <a:t> starting work on a new web-based tool that will let you publish your LEAP models online where stakeholders can explore your scenarios without the need to download, install or license LEAP itself.  </a:t>
            </a:r>
          </a:p>
        </p:txBody>
      </p:sp>
      <p:pic>
        <p:nvPicPr>
          <p:cNvPr id="8" name="Picture 7" descr="A blue circle with white letters on it&#10;&#10;Description automatically generated">
            <a:extLst>
              <a:ext uri="{FF2B5EF4-FFF2-40B4-BE49-F238E27FC236}">
                <a16:creationId xmlns:a16="http://schemas.microsoft.com/office/drawing/2014/main" id="{86F9486C-D92C-A34F-B337-5035BFD63745}"/>
              </a:ext>
            </a:extLst>
          </p:cNvPr>
          <p:cNvPicPr>
            <a:picLocks noChangeAspect="1"/>
          </p:cNvPicPr>
          <p:nvPr/>
        </p:nvPicPr>
        <p:blipFill>
          <a:blip r:embed="rId3"/>
          <a:stretch>
            <a:fillRect/>
          </a:stretch>
        </p:blipFill>
        <p:spPr>
          <a:xfrm>
            <a:off x="1008291" y="3416668"/>
            <a:ext cx="548640" cy="548640"/>
          </a:xfrm>
          <a:prstGeom prst="rect">
            <a:avLst/>
          </a:prstGeom>
        </p:spPr>
      </p:pic>
      <p:pic>
        <p:nvPicPr>
          <p:cNvPr id="10" name="Picture 9" descr="A blue circle with a white letter f in it&#10;&#10;Description automatically generated">
            <a:extLst>
              <a:ext uri="{FF2B5EF4-FFF2-40B4-BE49-F238E27FC236}">
                <a16:creationId xmlns:a16="http://schemas.microsoft.com/office/drawing/2014/main" id="{E5CFF77F-E6E2-4B44-3B50-C02033C33872}"/>
              </a:ext>
            </a:extLst>
          </p:cNvPr>
          <p:cNvPicPr>
            <a:picLocks noChangeAspect="1"/>
          </p:cNvPicPr>
          <p:nvPr/>
        </p:nvPicPr>
        <p:blipFill>
          <a:blip r:embed="rId4"/>
          <a:stretch>
            <a:fillRect/>
          </a:stretch>
        </p:blipFill>
        <p:spPr>
          <a:xfrm>
            <a:off x="5105299" y="3416668"/>
            <a:ext cx="548640" cy="548640"/>
          </a:xfrm>
          <a:prstGeom prst="rect">
            <a:avLst/>
          </a:prstGeom>
        </p:spPr>
      </p:pic>
      <p:pic>
        <p:nvPicPr>
          <p:cNvPr id="12" name="Picture 11" descr="A red circle with a white play button&#10;&#10;Description automatically generated">
            <a:extLst>
              <a:ext uri="{FF2B5EF4-FFF2-40B4-BE49-F238E27FC236}">
                <a16:creationId xmlns:a16="http://schemas.microsoft.com/office/drawing/2014/main" id="{5FA87735-1D49-BB33-FC9E-88507BF2CB18}"/>
              </a:ext>
            </a:extLst>
          </p:cNvPr>
          <p:cNvPicPr>
            <a:picLocks noChangeAspect="1"/>
          </p:cNvPicPr>
          <p:nvPr/>
        </p:nvPicPr>
        <p:blipFill>
          <a:blip r:embed="rId5"/>
          <a:stretch>
            <a:fillRect/>
          </a:stretch>
        </p:blipFill>
        <p:spPr>
          <a:xfrm>
            <a:off x="5076963" y="2614028"/>
            <a:ext cx="548640" cy="548640"/>
          </a:xfrm>
          <a:prstGeom prst="rect">
            <a:avLst/>
          </a:prstGeom>
        </p:spPr>
      </p:pic>
      <p:sp>
        <p:nvSpPr>
          <p:cNvPr id="13" name="TextBox 12">
            <a:extLst>
              <a:ext uri="{FF2B5EF4-FFF2-40B4-BE49-F238E27FC236}">
                <a16:creationId xmlns:a16="http://schemas.microsoft.com/office/drawing/2014/main" id="{821CEF5B-8C0A-2706-9F5A-D0C4D5DABE2A}"/>
              </a:ext>
            </a:extLst>
          </p:cNvPr>
          <p:cNvSpPr txBox="1"/>
          <p:nvPr/>
        </p:nvSpPr>
        <p:spPr>
          <a:xfrm>
            <a:off x="5808658" y="3510559"/>
            <a:ext cx="3393649" cy="369332"/>
          </a:xfrm>
          <a:prstGeom prst="rect">
            <a:avLst/>
          </a:prstGeom>
          <a:noFill/>
        </p:spPr>
        <p:txBody>
          <a:bodyPr wrap="square" rtlCol="0">
            <a:spAutoFit/>
          </a:bodyPr>
          <a:lstStyle/>
          <a:p>
            <a:r>
              <a:rPr lang="en-US" dirty="0">
                <a:hlinkClick r:id="rId6"/>
              </a:rPr>
              <a:t>https://leap.sei.org/Facebook</a:t>
            </a:r>
            <a:r>
              <a:rPr lang="en-US" dirty="0"/>
              <a:t> </a:t>
            </a:r>
          </a:p>
        </p:txBody>
      </p:sp>
      <p:pic>
        <p:nvPicPr>
          <p:cNvPr id="15" name="Picture 14" descr="A letter l of fire&#10;&#10;Description automatically generated">
            <a:extLst>
              <a:ext uri="{FF2B5EF4-FFF2-40B4-BE49-F238E27FC236}">
                <a16:creationId xmlns:a16="http://schemas.microsoft.com/office/drawing/2014/main" id="{90DCDF61-99B6-82A0-981F-EB4E33C245FB}"/>
              </a:ext>
            </a:extLst>
          </p:cNvPr>
          <p:cNvPicPr>
            <a:picLocks noChangeAspect="1"/>
          </p:cNvPicPr>
          <p:nvPr/>
        </p:nvPicPr>
        <p:blipFill>
          <a:blip r:embed="rId7"/>
          <a:stretch>
            <a:fillRect/>
          </a:stretch>
        </p:blipFill>
        <p:spPr>
          <a:xfrm>
            <a:off x="1008291" y="2614028"/>
            <a:ext cx="548640" cy="548640"/>
          </a:xfrm>
          <a:prstGeom prst="rect">
            <a:avLst/>
          </a:prstGeom>
        </p:spPr>
      </p:pic>
      <p:sp>
        <p:nvSpPr>
          <p:cNvPr id="16" name="TextBox 15">
            <a:extLst>
              <a:ext uri="{FF2B5EF4-FFF2-40B4-BE49-F238E27FC236}">
                <a16:creationId xmlns:a16="http://schemas.microsoft.com/office/drawing/2014/main" id="{52403324-534F-40C4-7BB7-DDF74D5A29C0}"/>
              </a:ext>
            </a:extLst>
          </p:cNvPr>
          <p:cNvSpPr txBox="1"/>
          <p:nvPr/>
        </p:nvSpPr>
        <p:spPr>
          <a:xfrm>
            <a:off x="5808658" y="2705674"/>
            <a:ext cx="3393649" cy="369332"/>
          </a:xfrm>
          <a:prstGeom prst="rect">
            <a:avLst/>
          </a:prstGeom>
          <a:noFill/>
        </p:spPr>
        <p:txBody>
          <a:bodyPr wrap="square" rtlCol="0">
            <a:spAutoFit/>
          </a:bodyPr>
          <a:lstStyle/>
          <a:p>
            <a:r>
              <a:rPr lang="en-US" dirty="0">
                <a:hlinkClick r:id="rId8"/>
              </a:rPr>
              <a:t>https://leap.sei.org/YouTube</a:t>
            </a:r>
            <a:r>
              <a:rPr lang="en-US" dirty="0"/>
              <a:t> </a:t>
            </a:r>
          </a:p>
        </p:txBody>
      </p:sp>
      <p:sp>
        <p:nvSpPr>
          <p:cNvPr id="17" name="TextBox 16">
            <a:extLst>
              <a:ext uri="{FF2B5EF4-FFF2-40B4-BE49-F238E27FC236}">
                <a16:creationId xmlns:a16="http://schemas.microsoft.com/office/drawing/2014/main" id="{D3E17F81-A372-F08D-9AE2-DCF7827152F2}"/>
              </a:ext>
            </a:extLst>
          </p:cNvPr>
          <p:cNvSpPr txBox="1"/>
          <p:nvPr/>
        </p:nvSpPr>
        <p:spPr>
          <a:xfrm>
            <a:off x="1634290" y="3506322"/>
            <a:ext cx="3393649" cy="369332"/>
          </a:xfrm>
          <a:prstGeom prst="rect">
            <a:avLst/>
          </a:prstGeom>
          <a:noFill/>
        </p:spPr>
        <p:txBody>
          <a:bodyPr wrap="square" rtlCol="0">
            <a:spAutoFit/>
          </a:bodyPr>
          <a:lstStyle/>
          <a:p>
            <a:r>
              <a:rPr lang="en-US" dirty="0">
                <a:hlinkClick r:id="rId9"/>
              </a:rPr>
              <a:t>https://leap.sei.org/LinkedIn</a:t>
            </a:r>
            <a:r>
              <a:rPr lang="en-US" dirty="0"/>
              <a:t> </a:t>
            </a:r>
          </a:p>
        </p:txBody>
      </p:sp>
      <p:sp>
        <p:nvSpPr>
          <p:cNvPr id="18" name="TextBox 17">
            <a:extLst>
              <a:ext uri="{FF2B5EF4-FFF2-40B4-BE49-F238E27FC236}">
                <a16:creationId xmlns:a16="http://schemas.microsoft.com/office/drawing/2014/main" id="{1C75FC68-38FB-C1CE-7E54-2B6E97E292D7}"/>
              </a:ext>
            </a:extLst>
          </p:cNvPr>
          <p:cNvSpPr txBox="1"/>
          <p:nvPr/>
        </p:nvSpPr>
        <p:spPr>
          <a:xfrm>
            <a:off x="1635870" y="2706042"/>
            <a:ext cx="3393649" cy="369332"/>
          </a:xfrm>
          <a:prstGeom prst="rect">
            <a:avLst/>
          </a:prstGeom>
          <a:noFill/>
        </p:spPr>
        <p:txBody>
          <a:bodyPr wrap="square" rtlCol="0">
            <a:spAutoFit/>
          </a:bodyPr>
          <a:lstStyle/>
          <a:p>
            <a:r>
              <a:rPr lang="en-US" dirty="0">
                <a:hlinkClick r:id="rId2"/>
              </a:rPr>
              <a:t>https://leap.sei.org</a:t>
            </a:r>
            <a:r>
              <a:rPr lang="en-US" dirty="0"/>
              <a:t> </a:t>
            </a:r>
          </a:p>
        </p:txBody>
      </p:sp>
      <p:pic>
        <p:nvPicPr>
          <p:cNvPr id="20" name="Picture 19" descr="A purple circle with a white circle and a white circle with a black background&#10;&#10;Description automatically generated">
            <a:extLst>
              <a:ext uri="{FF2B5EF4-FFF2-40B4-BE49-F238E27FC236}">
                <a16:creationId xmlns:a16="http://schemas.microsoft.com/office/drawing/2014/main" id="{3DFD95F9-E4D6-7565-75A4-09CAD72FF664}"/>
              </a:ext>
            </a:extLst>
          </p:cNvPr>
          <p:cNvPicPr>
            <a:picLocks noChangeAspect="1"/>
          </p:cNvPicPr>
          <p:nvPr/>
        </p:nvPicPr>
        <p:blipFill>
          <a:blip r:embed="rId10"/>
          <a:stretch>
            <a:fillRect/>
          </a:stretch>
        </p:blipFill>
        <p:spPr>
          <a:xfrm>
            <a:off x="1008291" y="4186235"/>
            <a:ext cx="548640" cy="548640"/>
          </a:xfrm>
          <a:prstGeom prst="rect">
            <a:avLst/>
          </a:prstGeom>
        </p:spPr>
      </p:pic>
      <p:sp>
        <p:nvSpPr>
          <p:cNvPr id="21" name="TextBox 20">
            <a:extLst>
              <a:ext uri="{FF2B5EF4-FFF2-40B4-BE49-F238E27FC236}">
                <a16:creationId xmlns:a16="http://schemas.microsoft.com/office/drawing/2014/main" id="{117F9296-20CE-4E2A-1A5A-F76573F26193}"/>
              </a:ext>
            </a:extLst>
          </p:cNvPr>
          <p:cNvSpPr txBox="1"/>
          <p:nvPr/>
        </p:nvSpPr>
        <p:spPr>
          <a:xfrm>
            <a:off x="1634290" y="4248778"/>
            <a:ext cx="3393649" cy="369332"/>
          </a:xfrm>
          <a:prstGeom prst="rect">
            <a:avLst/>
          </a:prstGeom>
          <a:noFill/>
        </p:spPr>
        <p:txBody>
          <a:bodyPr wrap="square" rtlCol="0">
            <a:spAutoFit/>
          </a:bodyPr>
          <a:lstStyle/>
          <a:p>
            <a:r>
              <a:rPr lang="en-US" dirty="0"/>
              <a:t>leap@sei.org</a:t>
            </a:r>
          </a:p>
        </p:txBody>
      </p:sp>
      <p:pic>
        <p:nvPicPr>
          <p:cNvPr id="23" name="Picture 22" descr="A black background with a black square&#10;&#10;Description automatically generated with medium confidence">
            <a:extLst>
              <a:ext uri="{FF2B5EF4-FFF2-40B4-BE49-F238E27FC236}">
                <a16:creationId xmlns:a16="http://schemas.microsoft.com/office/drawing/2014/main" id="{AB426C4F-B59F-32EF-02E6-BE5380E01D81}"/>
              </a:ext>
            </a:extLst>
          </p:cNvPr>
          <p:cNvPicPr>
            <a:picLocks noChangeAspect="1"/>
          </p:cNvPicPr>
          <p:nvPr/>
        </p:nvPicPr>
        <p:blipFill>
          <a:blip r:embed="rId11"/>
          <a:stretch>
            <a:fillRect/>
          </a:stretch>
        </p:blipFill>
        <p:spPr>
          <a:xfrm>
            <a:off x="5105299" y="4186235"/>
            <a:ext cx="548640" cy="713232"/>
          </a:xfrm>
          <a:prstGeom prst="rect">
            <a:avLst/>
          </a:prstGeom>
        </p:spPr>
      </p:pic>
      <p:sp>
        <p:nvSpPr>
          <p:cNvPr id="24" name="TextBox 23">
            <a:extLst>
              <a:ext uri="{FF2B5EF4-FFF2-40B4-BE49-F238E27FC236}">
                <a16:creationId xmlns:a16="http://schemas.microsoft.com/office/drawing/2014/main" id="{47037B65-721C-6ADE-65A7-D557F775A662}"/>
              </a:ext>
            </a:extLst>
          </p:cNvPr>
          <p:cNvSpPr txBox="1"/>
          <p:nvPr/>
        </p:nvSpPr>
        <p:spPr>
          <a:xfrm>
            <a:off x="5808658" y="4286853"/>
            <a:ext cx="3393649" cy="646331"/>
          </a:xfrm>
          <a:prstGeom prst="rect">
            <a:avLst/>
          </a:prstGeom>
          <a:noFill/>
        </p:spPr>
        <p:txBody>
          <a:bodyPr wrap="square" rtlCol="0">
            <a:spAutoFit/>
          </a:bodyPr>
          <a:lstStyle/>
          <a:p>
            <a:r>
              <a:rPr lang="en-US" dirty="0">
                <a:hlinkClick r:id="rId12"/>
              </a:rPr>
              <a:t>https://www.sei.org</a:t>
            </a:r>
            <a:br>
              <a:rPr lang="en-US" dirty="0"/>
            </a:br>
            <a:r>
              <a:rPr lang="en-US" dirty="0"/>
              <a:t>Find out about SEI’s other work</a:t>
            </a:r>
          </a:p>
        </p:txBody>
      </p:sp>
      <p:pic>
        <p:nvPicPr>
          <p:cNvPr id="25" name="Picture 24">
            <a:extLst>
              <a:ext uri="{FF2B5EF4-FFF2-40B4-BE49-F238E27FC236}">
                <a16:creationId xmlns:a16="http://schemas.microsoft.com/office/drawing/2014/main" id="{4DE84A2A-7A00-1AE4-CE20-206420BBE88E}"/>
              </a:ext>
            </a:extLst>
          </p:cNvPr>
          <p:cNvPicPr>
            <a:picLocks noChangeAspect="1"/>
          </p:cNvPicPr>
          <p:nvPr/>
        </p:nvPicPr>
        <p:blipFill>
          <a:blip r:embed="rId13"/>
          <a:stretch>
            <a:fillRect/>
          </a:stretch>
        </p:blipFill>
        <p:spPr>
          <a:xfrm>
            <a:off x="9915643" y="3176421"/>
            <a:ext cx="1284134" cy="1284134"/>
          </a:xfrm>
          <a:prstGeom prst="rect">
            <a:avLst/>
          </a:prstGeom>
        </p:spPr>
      </p:pic>
    </p:spTree>
    <p:extLst>
      <p:ext uri="{BB962C8B-B14F-4D97-AF65-F5344CB8AC3E}">
        <p14:creationId xmlns:p14="http://schemas.microsoft.com/office/powerpoint/2010/main" val="698626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1B21CC-98F1-474D-BA7F-FF6AFBF719F2}"/>
              </a:ext>
            </a:extLst>
          </p:cNvPr>
          <p:cNvPicPr>
            <a:picLocks noChangeAspect="1"/>
          </p:cNvPicPr>
          <p:nvPr/>
        </p:nvPicPr>
        <p:blipFill rotWithShape="1">
          <a:blip r:embed="rId3">
            <a:extLst>
              <a:ext uri="{28A0092B-C50C-407E-A947-70E740481C1C}">
                <a14:useLocalDpi xmlns:a14="http://schemas.microsoft.com/office/drawing/2010/main" val="0"/>
              </a:ext>
            </a:extLst>
          </a:blip>
          <a:srcRect l="2038" t="-742" r="-751" b="9630"/>
          <a:stretch/>
        </p:blipFill>
        <p:spPr>
          <a:xfrm>
            <a:off x="-1" y="-45817"/>
            <a:ext cx="9272337" cy="6949634"/>
          </a:xfrm>
          <a:prstGeom prst="rect">
            <a:avLst/>
          </a:prstGeom>
        </p:spPr>
      </p:pic>
      <p:sp>
        <p:nvSpPr>
          <p:cNvPr id="3" name="Title 2">
            <a:extLst>
              <a:ext uri="{FF2B5EF4-FFF2-40B4-BE49-F238E27FC236}">
                <a16:creationId xmlns:a16="http://schemas.microsoft.com/office/drawing/2014/main" id="{20E21A4E-EE18-3E4C-B8B5-30137CA9AB18}"/>
              </a:ext>
            </a:extLst>
          </p:cNvPr>
          <p:cNvSpPr>
            <a:spLocks noGrp="1"/>
          </p:cNvSpPr>
          <p:nvPr>
            <p:ph type="title"/>
          </p:nvPr>
        </p:nvSpPr>
        <p:spPr>
          <a:xfrm>
            <a:off x="254003" y="1548398"/>
            <a:ext cx="5503332" cy="2273300"/>
          </a:xfrm>
        </p:spPr>
        <p:txBody>
          <a:bodyPr>
            <a:normAutofit/>
          </a:bodyPr>
          <a:lstStyle/>
          <a:p>
            <a:r>
              <a:rPr lang="en-GB" sz="7200" dirty="0"/>
              <a:t>Q</a:t>
            </a:r>
            <a:r>
              <a:rPr lang="en-GB" dirty="0"/>
              <a:t>&amp;</a:t>
            </a:r>
            <a:r>
              <a:rPr lang="en-GB" sz="7200" dirty="0"/>
              <a:t>A</a:t>
            </a:r>
            <a:endParaRPr lang="en-US" sz="7200" dirty="0"/>
          </a:p>
        </p:txBody>
      </p:sp>
      <p:sp>
        <p:nvSpPr>
          <p:cNvPr id="4" name="Text Placeholder 3">
            <a:extLst>
              <a:ext uri="{FF2B5EF4-FFF2-40B4-BE49-F238E27FC236}">
                <a16:creationId xmlns:a16="http://schemas.microsoft.com/office/drawing/2014/main" id="{F09AB5E1-98FD-AB40-ADBC-C0394CF4B357}"/>
              </a:ext>
            </a:extLst>
          </p:cNvPr>
          <p:cNvSpPr>
            <a:spLocks noGrp="1"/>
          </p:cNvSpPr>
          <p:nvPr>
            <p:ph type="body" sz="quarter" idx="10"/>
          </p:nvPr>
        </p:nvSpPr>
        <p:spPr>
          <a:xfrm>
            <a:off x="254002" y="2685048"/>
            <a:ext cx="5503332" cy="2005263"/>
          </a:xfrm>
        </p:spPr>
        <p:txBody>
          <a:bodyPr>
            <a:normAutofit fontScale="85000" lnSpcReduction="10000"/>
          </a:bodyPr>
          <a:lstStyle/>
          <a:p>
            <a:pPr marL="0" indent="0">
              <a:lnSpc>
                <a:spcPct val="100000"/>
              </a:lnSpc>
              <a:spcBef>
                <a:spcPts val="600"/>
              </a:spcBef>
              <a:buNone/>
            </a:pPr>
            <a:r>
              <a:rPr lang="en-US" sz="3500" dirty="0"/>
              <a:t>https://leap.sei.org </a:t>
            </a:r>
          </a:p>
          <a:p>
            <a:pPr marL="0" indent="0">
              <a:lnSpc>
                <a:spcPct val="100000"/>
              </a:lnSpc>
              <a:spcBef>
                <a:spcPts val="600"/>
              </a:spcBef>
              <a:buNone/>
            </a:pPr>
            <a:br>
              <a:rPr lang="en-US" sz="3500" dirty="0"/>
            </a:br>
            <a:r>
              <a:rPr lang="en-US" sz="3500" b="0" dirty="0"/>
              <a:t>If you have additional questions, contact us at </a:t>
            </a:r>
            <a:r>
              <a:rPr lang="en-US" sz="3500" b="0" u="sng" dirty="0"/>
              <a:t>leap@sei.org</a:t>
            </a:r>
            <a:endParaRPr lang="en-US" sz="4800" b="0" dirty="0">
              <a:latin typeface="+mj-lt"/>
              <a:ea typeface="+mj-ea"/>
              <a:cs typeface="+mj-cs"/>
            </a:endParaRPr>
          </a:p>
          <a:p>
            <a:endParaRPr lang="en-US" sz="1800" dirty="0"/>
          </a:p>
          <a:p>
            <a:endParaRPr lang="en-US" sz="1800" dirty="0"/>
          </a:p>
        </p:txBody>
      </p:sp>
      <p:pic>
        <p:nvPicPr>
          <p:cNvPr id="10" name="Picture 9">
            <a:extLst>
              <a:ext uri="{FF2B5EF4-FFF2-40B4-BE49-F238E27FC236}">
                <a16:creationId xmlns:a16="http://schemas.microsoft.com/office/drawing/2014/main" id="{DA72B799-6E86-8CFA-50DD-D930E904CF3F}"/>
              </a:ext>
            </a:extLst>
          </p:cNvPr>
          <p:cNvPicPr>
            <a:picLocks noChangeAspect="1"/>
          </p:cNvPicPr>
          <p:nvPr/>
        </p:nvPicPr>
        <p:blipFill>
          <a:blip r:embed="rId4"/>
          <a:stretch>
            <a:fillRect/>
          </a:stretch>
        </p:blipFill>
        <p:spPr>
          <a:xfrm>
            <a:off x="397257" y="5826961"/>
            <a:ext cx="2517721" cy="679785"/>
          </a:xfrm>
          <a:prstGeom prst="rect">
            <a:avLst/>
          </a:prstGeom>
        </p:spPr>
      </p:pic>
    </p:spTree>
    <p:extLst>
      <p:ext uri="{BB962C8B-B14F-4D97-AF65-F5344CB8AC3E}">
        <p14:creationId xmlns:p14="http://schemas.microsoft.com/office/powerpoint/2010/main" val="4152077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0E9A8-A54B-648A-D889-A0BD9A6336F6}"/>
              </a:ext>
            </a:extLst>
          </p:cNvPr>
          <p:cNvSpPr>
            <a:spLocks noGrp="1"/>
          </p:cNvSpPr>
          <p:nvPr>
            <p:ph type="title"/>
          </p:nvPr>
        </p:nvSpPr>
        <p:spPr/>
        <p:txBody>
          <a:bodyPr/>
          <a:lstStyle/>
          <a:p>
            <a:r>
              <a:rPr lang="en-US" dirty="0"/>
              <a:t>Presenters</a:t>
            </a:r>
          </a:p>
        </p:txBody>
      </p:sp>
      <p:sp>
        <p:nvSpPr>
          <p:cNvPr id="3" name="Text Placeholder 2">
            <a:extLst>
              <a:ext uri="{FF2B5EF4-FFF2-40B4-BE49-F238E27FC236}">
                <a16:creationId xmlns:a16="http://schemas.microsoft.com/office/drawing/2014/main" id="{5F00135E-B3D7-F57B-DF4F-6EC61EA3631C}"/>
              </a:ext>
            </a:extLst>
          </p:cNvPr>
          <p:cNvSpPr>
            <a:spLocks noGrp="1"/>
          </p:cNvSpPr>
          <p:nvPr>
            <p:ph type="body" sz="quarter" idx="11"/>
          </p:nvPr>
        </p:nvSpPr>
        <p:spPr/>
        <p:txBody>
          <a:bodyPr/>
          <a:lstStyle/>
          <a:p>
            <a:endParaRPr lang="en-US"/>
          </a:p>
        </p:txBody>
      </p:sp>
      <p:sp>
        <p:nvSpPr>
          <p:cNvPr id="5" name="TextBox 4">
            <a:extLst>
              <a:ext uri="{FF2B5EF4-FFF2-40B4-BE49-F238E27FC236}">
                <a16:creationId xmlns:a16="http://schemas.microsoft.com/office/drawing/2014/main" id="{79729E54-9873-8900-50E5-EE19CE1EDAF7}"/>
              </a:ext>
            </a:extLst>
          </p:cNvPr>
          <p:cNvSpPr txBox="1"/>
          <p:nvPr/>
        </p:nvSpPr>
        <p:spPr>
          <a:xfrm>
            <a:off x="575733" y="4595026"/>
            <a:ext cx="2835266" cy="863313"/>
          </a:xfrm>
          <a:prstGeom prst="rect">
            <a:avLst/>
          </a:prstGeom>
          <a:noFill/>
        </p:spPr>
        <p:txBody>
          <a:bodyPr wrap="square">
            <a:spAutoFit/>
          </a:bodyPr>
          <a:lstStyle/>
          <a:p>
            <a:pPr marL="0" lvl="0" indent="0" algn="ctr" defTabSz="488950">
              <a:lnSpc>
                <a:spcPct val="90000"/>
              </a:lnSpc>
              <a:spcBef>
                <a:spcPct val="0"/>
              </a:spcBef>
              <a:spcAft>
                <a:spcPct val="35000"/>
              </a:spcAft>
              <a:buNone/>
            </a:pPr>
            <a:r>
              <a:rPr lang="es-MX" sz="1600" b="1" kern="1200" dirty="0"/>
              <a:t>Charles Heaps</a:t>
            </a:r>
          </a:p>
          <a:p>
            <a:pPr algn="ctr" defTabSz="488950">
              <a:lnSpc>
                <a:spcPct val="90000"/>
              </a:lnSpc>
              <a:spcBef>
                <a:spcPct val="0"/>
              </a:spcBef>
              <a:spcAft>
                <a:spcPct val="35000"/>
              </a:spcAft>
            </a:pPr>
            <a:r>
              <a:rPr lang="en-US" sz="1400" dirty="0">
                <a:solidFill>
                  <a:schemeClr val="bg1">
                    <a:lumMod val="50000"/>
                  </a:schemeClr>
                </a:solidFill>
                <a:effectLst/>
              </a:rPr>
              <a:t>LEAP Developer</a:t>
            </a:r>
          </a:p>
          <a:p>
            <a:pPr algn="ctr" defTabSz="488950">
              <a:lnSpc>
                <a:spcPct val="90000"/>
              </a:lnSpc>
              <a:spcBef>
                <a:spcPct val="0"/>
              </a:spcBef>
              <a:spcAft>
                <a:spcPct val="35000"/>
              </a:spcAft>
            </a:pPr>
            <a:r>
              <a:rPr lang="en-US" sz="1400" dirty="0">
                <a:solidFill>
                  <a:schemeClr val="bg1">
                    <a:lumMod val="50000"/>
                  </a:schemeClr>
                </a:solidFill>
              </a:rPr>
              <a:t>Energy Modeling Program, SEI US</a:t>
            </a:r>
          </a:p>
        </p:txBody>
      </p:sp>
      <p:sp>
        <p:nvSpPr>
          <p:cNvPr id="8" name="TextBox 7">
            <a:extLst>
              <a:ext uri="{FF2B5EF4-FFF2-40B4-BE49-F238E27FC236}">
                <a16:creationId xmlns:a16="http://schemas.microsoft.com/office/drawing/2014/main" id="{E647A1FA-73F2-77B0-83E5-F1B1E6DA47DF}"/>
              </a:ext>
            </a:extLst>
          </p:cNvPr>
          <p:cNvSpPr txBox="1"/>
          <p:nvPr/>
        </p:nvSpPr>
        <p:spPr>
          <a:xfrm>
            <a:off x="4519789" y="4602407"/>
            <a:ext cx="2835266" cy="863313"/>
          </a:xfrm>
          <a:prstGeom prst="rect">
            <a:avLst/>
          </a:prstGeom>
          <a:noFill/>
        </p:spPr>
        <p:txBody>
          <a:bodyPr wrap="square">
            <a:spAutoFit/>
          </a:bodyPr>
          <a:lstStyle/>
          <a:p>
            <a:pPr marL="0" lvl="0" indent="0" algn="ctr" defTabSz="488950">
              <a:lnSpc>
                <a:spcPct val="90000"/>
              </a:lnSpc>
              <a:spcBef>
                <a:spcPct val="0"/>
              </a:spcBef>
              <a:spcAft>
                <a:spcPct val="35000"/>
              </a:spcAft>
              <a:buNone/>
            </a:pPr>
            <a:r>
              <a:rPr lang="es-MX" sz="1600" b="1" kern="1200" dirty="0"/>
              <a:t>Silvia Ulloa</a:t>
            </a:r>
          </a:p>
          <a:p>
            <a:pPr algn="ctr" defTabSz="488950">
              <a:lnSpc>
                <a:spcPct val="90000"/>
              </a:lnSpc>
              <a:spcBef>
                <a:spcPct val="0"/>
              </a:spcBef>
              <a:spcAft>
                <a:spcPct val="35000"/>
              </a:spcAft>
            </a:pPr>
            <a:r>
              <a:rPr lang="en-US" sz="1400" dirty="0">
                <a:solidFill>
                  <a:schemeClr val="bg1">
                    <a:lumMod val="50000"/>
                  </a:schemeClr>
                </a:solidFill>
                <a:effectLst/>
              </a:rPr>
              <a:t>Researcher and LEAP Trainer</a:t>
            </a:r>
          </a:p>
          <a:p>
            <a:pPr algn="ctr" defTabSz="488950">
              <a:lnSpc>
                <a:spcPct val="90000"/>
              </a:lnSpc>
              <a:spcBef>
                <a:spcPct val="0"/>
              </a:spcBef>
              <a:spcAft>
                <a:spcPct val="35000"/>
              </a:spcAft>
            </a:pPr>
            <a:r>
              <a:rPr lang="en-US" sz="1400" dirty="0">
                <a:solidFill>
                  <a:schemeClr val="bg1">
                    <a:lumMod val="50000"/>
                  </a:schemeClr>
                </a:solidFill>
              </a:rPr>
              <a:t>Energy Modeling Program, SEI US</a:t>
            </a:r>
          </a:p>
        </p:txBody>
      </p:sp>
      <p:sp>
        <p:nvSpPr>
          <p:cNvPr id="12" name="Oval 11">
            <a:extLst>
              <a:ext uri="{FF2B5EF4-FFF2-40B4-BE49-F238E27FC236}">
                <a16:creationId xmlns:a16="http://schemas.microsoft.com/office/drawing/2014/main" id="{1F104B05-595A-1DB6-C6D2-ABAE2508067A}"/>
              </a:ext>
            </a:extLst>
          </p:cNvPr>
          <p:cNvSpPr>
            <a:spLocks noChangeAspect="1"/>
          </p:cNvSpPr>
          <p:nvPr/>
        </p:nvSpPr>
        <p:spPr>
          <a:xfrm>
            <a:off x="5068742" y="2687858"/>
            <a:ext cx="1737360" cy="1737360"/>
          </a:xfrm>
          <a:prstGeom prst="ellipse">
            <a:avLst/>
          </a:prstGeom>
          <a:blipFill dpi="0" rotWithShape="1">
            <a:blip r:embed="rId2"/>
            <a:srcRect/>
            <a:stretch>
              <a:fillRect l="-2000" r="1000" b="-7000"/>
            </a:stretch>
          </a:blip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7E04DA8-EE21-F29D-2375-196D5E76FDE1}"/>
              </a:ext>
            </a:extLst>
          </p:cNvPr>
          <p:cNvSpPr>
            <a:spLocks noChangeAspect="1"/>
          </p:cNvSpPr>
          <p:nvPr/>
        </p:nvSpPr>
        <p:spPr>
          <a:xfrm>
            <a:off x="9012798" y="2687858"/>
            <a:ext cx="1737360" cy="1737360"/>
          </a:xfrm>
          <a:prstGeom prst="ellipse">
            <a:avLst/>
          </a:prstGeom>
          <a:blipFill dpi="0" rotWithShape="1">
            <a:blip r:embed="rId3"/>
            <a:srcRect/>
            <a:stretch>
              <a:fillRect l="-2000" r="1000" b="-7000"/>
            </a:stretch>
          </a:blip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17140DE3-C7D1-0099-3231-E2259EC96370}"/>
              </a:ext>
            </a:extLst>
          </p:cNvPr>
          <p:cNvSpPr>
            <a:spLocks noChangeAspect="1"/>
          </p:cNvSpPr>
          <p:nvPr/>
        </p:nvSpPr>
        <p:spPr>
          <a:xfrm>
            <a:off x="1124686" y="2693225"/>
            <a:ext cx="1737360" cy="1737360"/>
          </a:xfrm>
          <a:prstGeom prst="ellipse">
            <a:avLst/>
          </a:prstGeom>
          <a:blipFill dpi="0" rotWithShape="1">
            <a:blip r:embed="rId4"/>
            <a:srcRect/>
            <a:stretch>
              <a:fillRect l="-35000" t="-25000" r="-33000" b="-57000"/>
            </a:stretch>
          </a:blip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A6C3304-9C7A-EEDF-F8F3-7D84EC287A9D}"/>
              </a:ext>
            </a:extLst>
          </p:cNvPr>
          <p:cNvSpPr txBox="1"/>
          <p:nvPr/>
        </p:nvSpPr>
        <p:spPr>
          <a:xfrm>
            <a:off x="8463845" y="4602407"/>
            <a:ext cx="2835265" cy="863313"/>
          </a:xfrm>
          <a:prstGeom prst="rect">
            <a:avLst/>
          </a:prstGeom>
          <a:noFill/>
        </p:spPr>
        <p:txBody>
          <a:bodyPr wrap="square">
            <a:spAutoFit/>
          </a:bodyPr>
          <a:lstStyle/>
          <a:p>
            <a:pPr marL="0" lvl="0" indent="0" algn="ctr" defTabSz="488950">
              <a:lnSpc>
                <a:spcPct val="90000"/>
              </a:lnSpc>
              <a:spcBef>
                <a:spcPct val="0"/>
              </a:spcBef>
              <a:spcAft>
                <a:spcPct val="35000"/>
              </a:spcAft>
              <a:buNone/>
            </a:pPr>
            <a:r>
              <a:rPr lang="es-MX" sz="1600" b="1" kern="1200" dirty="0"/>
              <a:t>Charlotte Wagner</a:t>
            </a:r>
          </a:p>
          <a:p>
            <a:pPr algn="ctr" defTabSz="488950">
              <a:lnSpc>
                <a:spcPct val="90000"/>
              </a:lnSpc>
              <a:spcBef>
                <a:spcPct val="0"/>
              </a:spcBef>
              <a:spcAft>
                <a:spcPct val="35000"/>
              </a:spcAft>
            </a:pPr>
            <a:r>
              <a:rPr lang="en-US" sz="1400" dirty="0">
                <a:solidFill>
                  <a:schemeClr val="bg1">
                    <a:lumMod val="50000"/>
                  </a:schemeClr>
                </a:solidFill>
                <a:effectLst/>
              </a:rPr>
              <a:t>Researcher and LEAP Trainer</a:t>
            </a:r>
          </a:p>
          <a:p>
            <a:pPr algn="ctr" defTabSz="488950">
              <a:lnSpc>
                <a:spcPct val="90000"/>
              </a:lnSpc>
              <a:spcBef>
                <a:spcPct val="0"/>
              </a:spcBef>
              <a:spcAft>
                <a:spcPct val="35000"/>
              </a:spcAft>
            </a:pPr>
            <a:r>
              <a:rPr lang="en-US" sz="1400" dirty="0">
                <a:solidFill>
                  <a:schemeClr val="bg1">
                    <a:lumMod val="50000"/>
                  </a:schemeClr>
                </a:solidFill>
              </a:rPr>
              <a:t>Energy Modeling Program, SEI US</a:t>
            </a:r>
          </a:p>
        </p:txBody>
      </p:sp>
    </p:spTree>
    <p:extLst>
      <p:ext uri="{BB962C8B-B14F-4D97-AF65-F5344CB8AC3E}">
        <p14:creationId xmlns:p14="http://schemas.microsoft.com/office/powerpoint/2010/main" val="808554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612CCA-157A-1B5F-9824-DA586C19D0D9}"/>
              </a:ext>
            </a:extLst>
          </p:cNvPr>
          <p:cNvSpPr>
            <a:spLocks noGrp="1"/>
          </p:cNvSpPr>
          <p:nvPr>
            <p:ph type="title"/>
          </p:nvPr>
        </p:nvSpPr>
        <p:spPr>
          <a:xfrm>
            <a:off x="5297762" y="329184"/>
            <a:ext cx="6251110" cy="1783080"/>
          </a:xfrm>
        </p:spPr>
        <p:txBody>
          <a:bodyPr anchor="b">
            <a:normAutofit/>
          </a:bodyPr>
          <a:lstStyle/>
          <a:p>
            <a:r>
              <a:rPr lang="en-US" sz="5400" dirty="0"/>
              <a:t>Agenda</a:t>
            </a:r>
          </a:p>
        </p:txBody>
      </p:sp>
      <p:pic>
        <p:nvPicPr>
          <p:cNvPr id="4" name="Picture 3" descr="A person using a computer&#10;&#10;Description automatically generated">
            <a:extLst>
              <a:ext uri="{FF2B5EF4-FFF2-40B4-BE49-F238E27FC236}">
                <a16:creationId xmlns:a16="http://schemas.microsoft.com/office/drawing/2014/main" id="{8847D93C-04A1-44D8-A821-54F0A118401B}"/>
              </a:ext>
            </a:extLst>
          </p:cNvPr>
          <p:cNvPicPr>
            <a:picLocks noChangeAspect="1"/>
          </p:cNvPicPr>
          <p:nvPr/>
        </p:nvPicPr>
        <p:blipFill rotWithShape="1">
          <a:blip r:embed="rId2"/>
          <a:srcRect l="28471" r="37913"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9"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rgbClr val="00D19A"/>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A8F0AA7-D1FE-E223-EF31-99EBD93C5BDD}"/>
              </a:ext>
            </a:extLst>
          </p:cNvPr>
          <p:cNvSpPr>
            <a:spLocks noGrp="1"/>
          </p:cNvSpPr>
          <p:nvPr>
            <p:ph idx="1"/>
          </p:nvPr>
        </p:nvSpPr>
        <p:spPr>
          <a:xfrm>
            <a:off x="5297762" y="2706624"/>
            <a:ext cx="6251110" cy="3483864"/>
          </a:xfrm>
        </p:spPr>
        <p:txBody>
          <a:bodyPr>
            <a:normAutofit/>
          </a:bodyPr>
          <a:lstStyle/>
          <a:p>
            <a:pPr marL="457200" indent="-457200">
              <a:buFont typeface="+mj-lt"/>
              <a:buAutoNum type="arabicPeriod"/>
            </a:pPr>
            <a:r>
              <a:rPr lang="en-US" sz="2200"/>
              <a:t>Introducing the new version of LEAP</a:t>
            </a:r>
          </a:p>
          <a:p>
            <a:pPr marL="457200" indent="-457200">
              <a:buFont typeface="+mj-lt"/>
              <a:buAutoNum type="arabicPeriod"/>
            </a:pPr>
            <a:r>
              <a:rPr lang="en-US" sz="2200"/>
              <a:t>Overview and demonstration of new features</a:t>
            </a:r>
          </a:p>
          <a:p>
            <a:pPr marL="457200" indent="-457200">
              <a:buFont typeface="+mj-lt"/>
              <a:buAutoNum type="arabicPeriod"/>
            </a:pPr>
            <a:r>
              <a:rPr lang="en-US" sz="2200"/>
              <a:t>Q&amp;A</a:t>
            </a:r>
          </a:p>
        </p:txBody>
      </p:sp>
    </p:spTree>
    <p:extLst>
      <p:ext uri="{BB962C8B-B14F-4D97-AF65-F5344CB8AC3E}">
        <p14:creationId xmlns:p14="http://schemas.microsoft.com/office/powerpoint/2010/main" val="4279514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12CCA-157A-1B5F-9824-DA586C19D0D9}"/>
              </a:ext>
            </a:extLst>
          </p:cNvPr>
          <p:cNvSpPr>
            <a:spLocks noGrp="1"/>
          </p:cNvSpPr>
          <p:nvPr>
            <p:ph type="title"/>
          </p:nvPr>
        </p:nvSpPr>
        <p:spPr>
          <a:xfrm>
            <a:off x="5297762" y="329184"/>
            <a:ext cx="6251110" cy="1783080"/>
          </a:xfrm>
        </p:spPr>
        <p:txBody>
          <a:bodyPr anchor="b">
            <a:normAutofit/>
          </a:bodyPr>
          <a:lstStyle/>
          <a:p>
            <a:r>
              <a:rPr lang="en-US" sz="5400" dirty="0"/>
              <a:t>What Is                ?</a:t>
            </a:r>
            <a:br>
              <a:rPr lang="en-US" sz="5400" dirty="0"/>
            </a:br>
            <a:r>
              <a:rPr lang="en-US" sz="5400" dirty="0"/>
              <a:t>(A quick reminder)</a:t>
            </a:r>
          </a:p>
        </p:txBody>
      </p:sp>
      <p:sp>
        <p:nvSpPr>
          <p:cNvPr id="3" name="Content Placeholder 2">
            <a:extLst>
              <a:ext uri="{FF2B5EF4-FFF2-40B4-BE49-F238E27FC236}">
                <a16:creationId xmlns:a16="http://schemas.microsoft.com/office/drawing/2014/main" id="{FA8F0AA7-D1FE-E223-EF31-99EBD93C5BDD}"/>
              </a:ext>
            </a:extLst>
          </p:cNvPr>
          <p:cNvSpPr>
            <a:spLocks noGrp="1"/>
          </p:cNvSpPr>
          <p:nvPr>
            <p:ph idx="1"/>
          </p:nvPr>
        </p:nvSpPr>
        <p:spPr>
          <a:xfrm>
            <a:off x="5297762" y="2401575"/>
            <a:ext cx="6251110" cy="3788913"/>
          </a:xfrm>
        </p:spPr>
        <p:txBody>
          <a:bodyPr>
            <a:normAutofit fontScale="92500" lnSpcReduction="10000"/>
          </a:bodyPr>
          <a:lstStyle/>
          <a:p>
            <a:r>
              <a:rPr lang="en-US" sz="2200" dirty="0"/>
              <a:t>A windows-based software tool for energy, climate mitigation, and air pollution planning, with a focus on scenario analysis.</a:t>
            </a:r>
          </a:p>
          <a:p>
            <a:r>
              <a:rPr lang="en-US" sz="2200" dirty="0"/>
              <a:t>Widely applied by thousands of users in almost every country at multiple scales: global, continental, national, subnational, city-scale.</a:t>
            </a:r>
          </a:p>
          <a:p>
            <a:r>
              <a:rPr lang="en-US" sz="2200" dirty="0"/>
              <a:t>Covers all fuels, all sectors, and all pollutants: including both energy and non-energy sectors.</a:t>
            </a:r>
          </a:p>
          <a:p>
            <a:r>
              <a:rPr lang="en-US" sz="2200" dirty="0"/>
              <a:t>Not just for modeling - also supports data management, results visualization and stakeholder engagement.</a:t>
            </a:r>
          </a:p>
          <a:p>
            <a:r>
              <a:rPr lang="en-US" sz="2200" dirty="0"/>
              <a:t>Promotes a needs-based and end-use oriented approach to modeling with flexible data structures, and a wide choice of modeling methods.</a:t>
            </a:r>
          </a:p>
          <a:p>
            <a:pPr marL="457200" indent="-457200">
              <a:buFont typeface="+mj-lt"/>
              <a:buAutoNum type="arabicPeriod"/>
            </a:pPr>
            <a:endParaRPr lang="en-US" sz="2200" dirty="0"/>
          </a:p>
          <a:p>
            <a:pPr marL="457200" indent="-457200">
              <a:buFont typeface="+mj-lt"/>
              <a:buAutoNum type="arabicPeriod"/>
            </a:pPr>
            <a:endParaRPr lang="en-US" sz="2200" dirty="0"/>
          </a:p>
          <a:p>
            <a:pPr marL="457200" indent="-457200">
              <a:buFont typeface="+mj-lt"/>
              <a:buAutoNum type="arabicPeriod"/>
            </a:pPr>
            <a:endParaRPr lang="en-US" sz="2200" dirty="0"/>
          </a:p>
          <a:p>
            <a:pPr marL="457200" indent="-457200">
              <a:buFont typeface="+mj-lt"/>
              <a:buAutoNum type="arabicPeriod"/>
            </a:pPr>
            <a:endParaRPr lang="en-US" sz="2200" dirty="0"/>
          </a:p>
        </p:txBody>
      </p:sp>
      <p:pic>
        <p:nvPicPr>
          <p:cNvPr id="5" name="Picture 4" descr="A picture containing sitting, photo, dark, close&#10;&#10;Description automatically generated">
            <a:extLst>
              <a:ext uri="{FF2B5EF4-FFF2-40B4-BE49-F238E27FC236}">
                <a16:creationId xmlns:a16="http://schemas.microsoft.com/office/drawing/2014/main" id="{80CA4D3D-C1AF-7345-ED06-D87B45CBE25C}"/>
              </a:ext>
            </a:extLst>
          </p:cNvPr>
          <p:cNvPicPr>
            <a:picLocks noChangeAspect="1"/>
          </p:cNvPicPr>
          <p:nvPr/>
        </p:nvPicPr>
        <p:blipFill>
          <a:blip r:embed="rId2"/>
          <a:stretch>
            <a:fillRect/>
          </a:stretch>
        </p:blipFill>
        <p:spPr>
          <a:xfrm>
            <a:off x="7684878" y="618495"/>
            <a:ext cx="2253314" cy="608395"/>
          </a:xfrm>
          <a:prstGeom prst="rect">
            <a:avLst/>
          </a:prstGeom>
        </p:spPr>
      </p:pic>
      <p:pic>
        <p:nvPicPr>
          <p:cNvPr id="6" name="Picture 5">
            <a:extLst>
              <a:ext uri="{FF2B5EF4-FFF2-40B4-BE49-F238E27FC236}">
                <a16:creationId xmlns:a16="http://schemas.microsoft.com/office/drawing/2014/main" id="{FC258030-A2A1-7F63-CAA1-30F56A327EA4}"/>
              </a:ext>
            </a:extLst>
          </p:cNvPr>
          <p:cNvPicPr>
            <a:picLocks noChangeAspect="1"/>
          </p:cNvPicPr>
          <p:nvPr/>
        </p:nvPicPr>
        <p:blipFill rotWithShape="1">
          <a:blip r:embed="rId3"/>
          <a:srcRect l="24533" r="24533"/>
          <a:stretch/>
        </p:blipFill>
        <p:spPr>
          <a:xfrm>
            <a:off x="0"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4039692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E909F-5F01-5745-FDA7-81C6D0DB2360}"/>
              </a:ext>
            </a:extLst>
          </p:cNvPr>
          <p:cNvSpPr>
            <a:spLocks noGrp="1"/>
          </p:cNvSpPr>
          <p:nvPr>
            <p:ph type="title"/>
          </p:nvPr>
        </p:nvSpPr>
        <p:spPr/>
        <p:txBody>
          <a:bodyPr/>
          <a:lstStyle/>
          <a:p>
            <a:r>
              <a:rPr lang="en-US" dirty="0"/>
              <a:t>Why a New Version?</a:t>
            </a:r>
          </a:p>
        </p:txBody>
      </p:sp>
      <p:sp>
        <p:nvSpPr>
          <p:cNvPr id="3" name="Text Placeholder 2">
            <a:extLst>
              <a:ext uri="{FF2B5EF4-FFF2-40B4-BE49-F238E27FC236}">
                <a16:creationId xmlns:a16="http://schemas.microsoft.com/office/drawing/2014/main" id="{86729E1C-9138-891A-E6D9-CCF5F99C9A63}"/>
              </a:ext>
            </a:extLst>
          </p:cNvPr>
          <p:cNvSpPr>
            <a:spLocks noGrp="1"/>
          </p:cNvSpPr>
          <p:nvPr>
            <p:ph type="body" sz="quarter" idx="11"/>
          </p:nvPr>
        </p:nvSpPr>
        <p:spPr/>
        <p:txBody>
          <a:bodyPr/>
          <a:lstStyle/>
          <a:p>
            <a:endParaRPr lang="en-US"/>
          </a:p>
        </p:txBody>
      </p:sp>
      <p:sp>
        <p:nvSpPr>
          <p:cNvPr id="4" name="Content Placeholder 3">
            <a:extLst>
              <a:ext uri="{FF2B5EF4-FFF2-40B4-BE49-F238E27FC236}">
                <a16:creationId xmlns:a16="http://schemas.microsoft.com/office/drawing/2014/main" id="{DEC8C781-A095-FD18-3FF2-E8AE11B5E87A}"/>
              </a:ext>
            </a:extLst>
          </p:cNvPr>
          <p:cNvSpPr>
            <a:spLocks noGrp="1"/>
          </p:cNvSpPr>
          <p:nvPr>
            <p:ph sz="quarter" idx="12"/>
          </p:nvPr>
        </p:nvSpPr>
        <p:spPr/>
        <p:txBody>
          <a:bodyPr/>
          <a:lstStyle/>
          <a:p>
            <a:pPr marL="342900" indent="-342900">
              <a:buFont typeface="Arial" panose="020B0604020202020204" pitchFamily="34" charset="0"/>
              <a:buChar char="•"/>
            </a:pPr>
            <a:r>
              <a:rPr lang="en-US" dirty="0"/>
              <a:t>At SEI, we aim to boost energy, climate &amp; air pollution policy-making by making policy-relevant analysis easier to undertake, more accessible, more rigorous, more credible, more inclusive, and better able to address important emerging concerns.</a:t>
            </a:r>
          </a:p>
          <a:p>
            <a:pPr marL="342900" indent="-342900">
              <a:buFont typeface="Arial" panose="020B0604020202020204" pitchFamily="34" charset="0"/>
              <a:buChar char="•"/>
            </a:pPr>
            <a:r>
              <a:rPr lang="en-US" dirty="0"/>
              <a:t>More than two years in the making, this new version of LEAP pushes forward over all these dimensions.</a:t>
            </a:r>
          </a:p>
          <a:p>
            <a:endParaRPr lang="en-US" dirty="0"/>
          </a:p>
        </p:txBody>
      </p:sp>
    </p:spTree>
    <p:extLst>
      <p:ext uri="{BB962C8B-B14F-4D97-AF65-F5344CB8AC3E}">
        <p14:creationId xmlns:p14="http://schemas.microsoft.com/office/powerpoint/2010/main" val="2295065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D9F29-AFC3-33EE-329E-2736BA4CD2DA}"/>
              </a:ext>
            </a:extLst>
          </p:cNvPr>
          <p:cNvSpPr>
            <a:spLocks noGrp="1"/>
          </p:cNvSpPr>
          <p:nvPr>
            <p:ph type="title"/>
          </p:nvPr>
        </p:nvSpPr>
        <p:spPr/>
        <p:txBody>
          <a:bodyPr/>
          <a:lstStyle/>
          <a:p>
            <a:r>
              <a:rPr lang="en-US" dirty="0"/>
              <a:t>Introducing the New Features</a:t>
            </a:r>
          </a:p>
        </p:txBody>
      </p:sp>
      <p:graphicFrame>
        <p:nvGraphicFramePr>
          <p:cNvPr id="23" name="Content Placeholder 22">
            <a:extLst>
              <a:ext uri="{FF2B5EF4-FFF2-40B4-BE49-F238E27FC236}">
                <a16:creationId xmlns:a16="http://schemas.microsoft.com/office/drawing/2014/main" id="{D78B5B08-D28E-5493-1DF8-2268AF3F110F}"/>
              </a:ext>
            </a:extLst>
          </p:cNvPr>
          <p:cNvGraphicFramePr>
            <a:graphicFrameLocks noGrp="1"/>
          </p:cNvGraphicFramePr>
          <p:nvPr>
            <p:ph sz="quarter" idx="12"/>
            <p:extLst>
              <p:ext uri="{D42A27DB-BD31-4B8C-83A1-F6EECF244321}">
                <p14:modId xmlns:p14="http://schemas.microsoft.com/office/powerpoint/2010/main" val="571313159"/>
              </p:ext>
            </p:extLst>
          </p:nvPr>
        </p:nvGraphicFramePr>
        <p:xfrm>
          <a:off x="-161674" y="1917699"/>
          <a:ext cx="6584419"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4" name="Content Placeholder 22">
            <a:extLst>
              <a:ext uri="{FF2B5EF4-FFF2-40B4-BE49-F238E27FC236}">
                <a16:creationId xmlns:a16="http://schemas.microsoft.com/office/drawing/2014/main" id="{1A35452A-B8A5-C2A7-0838-1521CEE12BC7}"/>
              </a:ext>
            </a:extLst>
          </p:cNvPr>
          <p:cNvGraphicFramePr>
            <a:graphicFrameLocks/>
          </p:cNvGraphicFramePr>
          <p:nvPr>
            <p:extLst>
              <p:ext uri="{D42A27DB-BD31-4B8C-83A1-F6EECF244321}">
                <p14:modId xmlns:p14="http://schemas.microsoft.com/office/powerpoint/2010/main" val="410190329"/>
              </p:ext>
            </p:extLst>
          </p:nvPr>
        </p:nvGraphicFramePr>
        <p:xfrm>
          <a:off x="5589421" y="1917699"/>
          <a:ext cx="6450178" cy="4572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730137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graphicEl>
                                              <a:dgm id="{4ED3168A-FA3E-498B-84CD-895BA6300920}"/>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graphicEl>
                                              <a:dgm id="{7697A548-E91F-4771-9782-4A4D4BFCC281}"/>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graphicEl>
                                              <a:dgm id="{023E1F69-EDFF-42C2-BDC5-5EE1FA5CB0A6}"/>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graphicEl>
                                              <a:dgm id="{526CF472-51BC-4214-8E60-1E94661BD0A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graphicEl>
                                              <a:dgm id="{60B48BFE-B5A2-4E8B-A86E-1A15EBA97A2B}"/>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graphicEl>
                                              <a:dgm id="{E1FEC55E-069A-46FF-8AAE-6AF78A2DFA6F}"/>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graphicEl>
                                              <a:dgm id="{4ED3168A-FA3E-498B-84CD-895BA6300920}"/>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graphicEl>
                                              <a:dgm id="{7697A548-E91F-4771-9782-4A4D4BFCC281}"/>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graphicEl>
                                              <a:dgm id="{C67A66EF-5925-4596-BF95-860CB41748F2}"/>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graphicEl>
                                              <a:dgm id="{EB58AEBA-CA23-4714-8F49-FA9317A95EE5}"/>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graphicEl>
                                              <a:dgm id="{36FB886B-4B12-4A7C-9F1B-4BFC45EF2809}"/>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graphicEl>
                                              <a:dgm id="{25437B46-B902-43E7-A251-B5ABFB81F42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 grpId="0">
        <p:bldSub>
          <a:bldDgm bld="one"/>
        </p:bldSub>
      </p:bldGraphic>
      <p:bldGraphic spid="24"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Download                  ?</a:t>
            </a:r>
            <a:endParaRPr lang="en-GB" dirty="0"/>
          </a:p>
        </p:txBody>
      </p:sp>
      <p:sp>
        <p:nvSpPr>
          <p:cNvPr id="5" name="TextBox 4">
            <a:extLst>
              <a:ext uri="{FF2B5EF4-FFF2-40B4-BE49-F238E27FC236}">
                <a16:creationId xmlns:a16="http://schemas.microsoft.com/office/drawing/2014/main" id="{10A4C679-9DD9-C283-61D6-A8A0B60209D5}"/>
              </a:ext>
            </a:extLst>
          </p:cNvPr>
          <p:cNvSpPr txBox="1"/>
          <p:nvPr/>
        </p:nvSpPr>
        <p:spPr>
          <a:xfrm>
            <a:off x="6655981" y="1978650"/>
            <a:ext cx="5003265" cy="3847207"/>
          </a:xfrm>
          <a:prstGeom prst="rect">
            <a:avLst/>
          </a:prstGeom>
          <a:noFill/>
        </p:spPr>
        <p:txBody>
          <a:bodyPr wrap="square">
            <a:spAutoFit/>
          </a:bodyPr>
          <a:lstStyle/>
          <a:p>
            <a:pPr marL="342900" indent="-342900">
              <a:spcAft>
                <a:spcPts val="600"/>
              </a:spcAft>
              <a:buFont typeface="Arial" panose="020B0604020202020204" pitchFamily="34" charset="0"/>
              <a:buChar char="•"/>
            </a:pPr>
            <a:r>
              <a:rPr lang="en-US" sz="1600" b="1" dirty="0"/>
              <a:t>Compatibility:</a:t>
            </a:r>
            <a:r>
              <a:rPr lang="en-US" sz="1600" dirty="0"/>
              <a:t> New version is fully backwards compatible with earlier versions.</a:t>
            </a:r>
          </a:p>
          <a:p>
            <a:pPr marL="342900" indent="-342900">
              <a:spcAft>
                <a:spcPts val="600"/>
              </a:spcAft>
              <a:buFont typeface="Arial" panose="020B0604020202020204" pitchFamily="34" charset="0"/>
              <a:buChar char="•"/>
            </a:pPr>
            <a:r>
              <a:rPr lang="en-US" sz="1600" b="1" dirty="0"/>
              <a:t>Hardware/software requirements</a:t>
            </a:r>
            <a:r>
              <a:rPr lang="en-US" sz="1600" dirty="0"/>
              <a:t>: any standard Windows-based PC with 2 GB RAM. 32-bit or 64-bit.   </a:t>
            </a:r>
          </a:p>
          <a:p>
            <a:pPr marL="342900" indent="-342900">
              <a:spcAft>
                <a:spcPts val="600"/>
              </a:spcAft>
              <a:buFont typeface="Arial" panose="020B0604020202020204" pitchFamily="34" charset="0"/>
              <a:buChar char="•"/>
            </a:pPr>
            <a:r>
              <a:rPr lang="en-US" sz="1600" dirty="0"/>
              <a:t>Can also be used on an Apple Mac via a Windows virtual machine (e.g., VMWare Fusion or Parallels).</a:t>
            </a:r>
          </a:p>
          <a:p>
            <a:pPr marL="342900" indent="-342900">
              <a:spcAft>
                <a:spcPts val="600"/>
              </a:spcAft>
              <a:buFont typeface="Arial" panose="020B0604020202020204" pitchFamily="34" charset="0"/>
              <a:buChar char="•"/>
            </a:pPr>
            <a:r>
              <a:rPr lang="en-US" sz="1600" b="1" dirty="0"/>
              <a:t>Use with existing LEAP License? </a:t>
            </a:r>
            <a:r>
              <a:rPr lang="en-US" sz="1600" dirty="0"/>
              <a:t>Yes! No charge to upgrade.</a:t>
            </a:r>
          </a:p>
          <a:p>
            <a:pPr marL="342900" indent="-342900">
              <a:spcAft>
                <a:spcPts val="600"/>
              </a:spcAft>
              <a:buFont typeface="Arial" panose="020B0604020202020204" pitchFamily="34" charset="0"/>
              <a:buChar char="•"/>
            </a:pPr>
            <a:r>
              <a:rPr lang="en-US" sz="1600" b="1" dirty="0"/>
              <a:t>Licensing:  </a:t>
            </a:r>
            <a:r>
              <a:rPr lang="en-US" sz="1600" dirty="0"/>
              <a:t>All users require a license.  Licenses are available at no cost to Governments, NGOs and academics in low-income and lower-middle-income countries and substantially discounted for these users in upper-middle-income countries.  Free for students worldwide.</a:t>
            </a:r>
          </a:p>
        </p:txBody>
      </p:sp>
      <p:sp>
        <p:nvSpPr>
          <p:cNvPr id="6" name="Content Placeholder 3">
            <a:extLst>
              <a:ext uri="{FF2B5EF4-FFF2-40B4-BE49-F238E27FC236}">
                <a16:creationId xmlns:a16="http://schemas.microsoft.com/office/drawing/2014/main" id="{2AAE2335-4576-FCF5-F751-0D6EBFEBD194}"/>
              </a:ext>
            </a:extLst>
          </p:cNvPr>
          <p:cNvSpPr txBox="1">
            <a:spLocks/>
          </p:cNvSpPr>
          <p:nvPr/>
        </p:nvSpPr>
        <p:spPr>
          <a:xfrm>
            <a:off x="688522" y="1966280"/>
            <a:ext cx="5288000" cy="4170569"/>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charset="0"/>
                <a:ea typeface="Calibri" charset="0"/>
                <a:cs typeface="Calibri"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charset="0"/>
                <a:ea typeface="Calibri" charset="0"/>
                <a:cs typeface="Calibri"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charset="0"/>
                <a:ea typeface="Calibri" charset="0"/>
                <a:cs typeface="Calibri"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charset="0"/>
                <a:ea typeface="Calibri" charset="0"/>
                <a:cs typeface="Calibri"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charset="0"/>
                <a:ea typeface="Calibri" charset="0"/>
                <a:cs typeface="Calibri"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1200"/>
              </a:spcAft>
              <a:buNone/>
            </a:pPr>
            <a:r>
              <a:rPr lang="en-US" sz="2000" dirty="0"/>
              <a:t>The new version of LEAP will be available in the next few days from the LEAP website: </a:t>
            </a:r>
          </a:p>
          <a:p>
            <a:pPr marL="0" indent="0" algn="ctr">
              <a:spcBef>
                <a:spcPts val="0"/>
              </a:spcBef>
              <a:spcAft>
                <a:spcPts val="1200"/>
              </a:spcAft>
              <a:buNone/>
            </a:pPr>
            <a:r>
              <a:rPr lang="en-US" sz="2000" dirty="0">
                <a:solidFill>
                  <a:schemeClr val="tx2"/>
                </a:solidFill>
                <a:hlinkClick r:id="rId2">
                  <a:extLst>
                    <a:ext uri="{A12FA001-AC4F-418D-AE19-62706E023703}">
                      <ahyp:hlinkClr xmlns:ahyp="http://schemas.microsoft.com/office/drawing/2018/hyperlinkcolor" val="tx"/>
                    </a:ext>
                  </a:extLst>
                </a:hlinkClick>
              </a:rPr>
              <a:t>https://leap.sei.org</a:t>
            </a:r>
            <a:r>
              <a:rPr lang="en-US" sz="2000" dirty="0">
                <a:solidFill>
                  <a:schemeClr val="tx2"/>
                </a:solidFill>
              </a:rPr>
              <a:t> </a:t>
            </a:r>
          </a:p>
          <a:p>
            <a:pPr marL="0" indent="0" algn="ctr">
              <a:buNone/>
            </a:pPr>
            <a:endParaRPr lang="en-US" sz="1900" dirty="0">
              <a:latin typeface="+mn-lt"/>
            </a:endParaRPr>
          </a:p>
          <a:p>
            <a:pPr marL="0" indent="0" algn="ctr">
              <a:buNone/>
            </a:pPr>
            <a:endParaRPr lang="en-US" sz="1900" dirty="0">
              <a:latin typeface="+mn-lt"/>
            </a:endParaRPr>
          </a:p>
          <a:p>
            <a:pPr marL="0" indent="0" algn="ctr">
              <a:buNone/>
            </a:pPr>
            <a:endParaRPr lang="en-US" sz="1900" dirty="0">
              <a:latin typeface="+mn-lt"/>
            </a:endParaRPr>
          </a:p>
          <a:p>
            <a:pPr marL="0" indent="0" algn="ctr">
              <a:buNone/>
            </a:pPr>
            <a:endParaRPr lang="en-US" sz="1900" dirty="0">
              <a:latin typeface="+mn-lt"/>
            </a:endParaRPr>
          </a:p>
          <a:p>
            <a:pPr marL="0" indent="0" algn="ctr">
              <a:buNone/>
            </a:pPr>
            <a:endParaRPr lang="en-US" sz="1900" dirty="0">
              <a:latin typeface="+mn-lt"/>
            </a:endParaRPr>
          </a:p>
          <a:p>
            <a:pPr marL="0" indent="0" algn="ctr">
              <a:buNone/>
            </a:pPr>
            <a:endParaRPr lang="en-US" sz="1900" dirty="0">
              <a:latin typeface="+mn-lt"/>
            </a:endParaRPr>
          </a:p>
          <a:p>
            <a:pPr marL="0" indent="0" algn="ctr">
              <a:buNone/>
            </a:pPr>
            <a:r>
              <a:rPr lang="en-US" sz="1900" dirty="0">
                <a:latin typeface="+mn-lt"/>
              </a:rPr>
              <a:t>Questions? Contact us at </a:t>
            </a:r>
            <a:r>
              <a:rPr lang="en-US" sz="1900" u="sng" dirty="0">
                <a:solidFill>
                  <a:schemeClr val="tx2"/>
                </a:solidFill>
                <a:latin typeface="+mn-lt"/>
                <a:hlinkClick r:id="rId3"/>
              </a:rPr>
              <a:t>leap@sei.org</a:t>
            </a:r>
            <a:endParaRPr lang="en-US" sz="1900" u="sng" dirty="0">
              <a:solidFill>
                <a:schemeClr val="tx2"/>
              </a:solidFill>
              <a:latin typeface="+mn-lt"/>
            </a:endParaRPr>
          </a:p>
          <a:p>
            <a:pPr marL="0" indent="0" algn="ctr">
              <a:buNone/>
            </a:pPr>
            <a:r>
              <a:rPr lang="en-US" sz="1900" dirty="0">
                <a:latin typeface="+mn-lt"/>
                <a:ea typeface="+mn-ea"/>
                <a:cs typeface="+mn-cs"/>
              </a:rPr>
              <a:t>Or visit the new Linked Group:  </a:t>
            </a:r>
            <a:r>
              <a:rPr lang="en-US" sz="1900" dirty="0">
                <a:latin typeface="+mn-lt"/>
                <a:ea typeface="+mn-ea"/>
                <a:cs typeface="+mn-cs"/>
                <a:hlinkClick r:id="rId4"/>
              </a:rPr>
              <a:t>https://leap.sei.org/LinkedIn</a:t>
            </a:r>
            <a:r>
              <a:rPr lang="en-US" sz="1900" dirty="0">
                <a:latin typeface="+mn-lt"/>
                <a:ea typeface="+mn-ea"/>
                <a:cs typeface="+mn-cs"/>
              </a:rPr>
              <a:t> </a:t>
            </a:r>
          </a:p>
          <a:p>
            <a:endParaRPr lang="en-US" sz="1400" dirty="0"/>
          </a:p>
        </p:txBody>
      </p:sp>
      <p:pic>
        <p:nvPicPr>
          <p:cNvPr id="8" name="Picture 7">
            <a:extLst>
              <a:ext uri="{FF2B5EF4-FFF2-40B4-BE49-F238E27FC236}">
                <a16:creationId xmlns:a16="http://schemas.microsoft.com/office/drawing/2014/main" id="{BAAA05C6-E6BF-F431-579B-E44E125D3C84}"/>
              </a:ext>
            </a:extLst>
          </p:cNvPr>
          <p:cNvPicPr>
            <a:picLocks noChangeAspect="1"/>
          </p:cNvPicPr>
          <p:nvPr/>
        </p:nvPicPr>
        <p:blipFill>
          <a:blip r:embed="rId5"/>
          <a:stretch>
            <a:fillRect/>
          </a:stretch>
        </p:blipFill>
        <p:spPr>
          <a:xfrm>
            <a:off x="5624097" y="477600"/>
            <a:ext cx="1824453" cy="492602"/>
          </a:xfrm>
          <a:prstGeom prst="rect">
            <a:avLst/>
          </a:prstGeom>
        </p:spPr>
      </p:pic>
      <p:pic>
        <p:nvPicPr>
          <p:cNvPr id="4" name="Picture 3">
            <a:extLst>
              <a:ext uri="{FF2B5EF4-FFF2-40B4-BE49-F238E27FC236}">
                <a16:creationId xmlns:a16="http://schemas.microsoft.com/office/drawing/2014/main" id="{131C069F-0B22-089C-85C4-B429E14ED78B}"/>
              </a:ext>
            </a:extLst>
          </p:cNvPr>
          <p:cNvPicPr>
            <a:picLocks noChangeAspect="1"/>
          </p:cNvPicPr>
          <p:nvPr/>
        </p:nvPicPr>
        <p:blipFill>
          <a:blip r:embed="rId6"/>
          <a:stretch>
            <a:fillRect/>
          </a:stretch>
        </p:blipFill>
        <p:spPr>
          <a:xfrm>
            <a:off x="2674640" y="2920663"/>
            <a:ext cx="1315764" cy="1315764"/>
          </a:xfrm>
          <a:prstGeom prst="rect">
            <a:avLst/>
          </a:prstGeom>
        </p:spPr>
      </p:pic>
    </p:spTree>
    <p:extLst>
      <p:ext uri="{BB962C8B-B14F-4D97-AF65-F5344CB8AC3E}">
        <p14:creationId xmlns:p14="http://schemas.microsoft.com/office/powerpoint/2010/main" val="155669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B55BA-95F7-3158-E145-634592549761}"/>
              </a:ext>
            </a:extLst>
          </p:cNvPr>
          <p:cNvSpPr>
            <a:spLocks noGrp="1"/>
          </p:cNvSpPr>
          <p:nvPr>
            <p:ph type="title"/>
          </p:nvPr>
        </p:nvSpPr>
        <p:spPr>
          <a:xfrm>
            <a:off x="2005263" y="368301"/>
            <a:ext cx="9611006" cy="711200"/>
          </a:xfrm>
        </p:spPr>
        <p:txBody>
          <a:bodyPr/>
          <a:lstStyle/>
          <a:p>
            <a:r>
              <a:rPr lang="en-US" dirty="0"/>
              <a:t>A Modern User Interface</a:t>
            </a:r>
          </a:p>
        </p:txBody>
      </p:sp>
      <p:sp>
        <p:nvSpPr>
          <p:cNvPr id="3" name="Text Placeholder 2">
            <a:extLst>
              <a:ext uri="{FF2B5EF4-FFF2-40B4-BE49-F238E27FC236}">
                <a16:creationId xmlns:a16="http://schemas.microsoft.com/office/drawing/2014/main" id="{C0D000B6-68BA-3B67-C9BB-578D69453B73}"/>
              </a:ext>
            </a:extLst>
          </p:cNvPr>
          <p:cNvSpPr>
            <a:spLocks noGrp="1"/>
          </p:cNvSpPr>
          <p:nvPr>
            <p:ph type="body" sz="quarter" idx="11"/>
          </p:nvPr>
        </p:nvSpPr>
        <p:spPr/>
        <p:txBody>
          <a:bodyPr/>
          <a:lstStyle/>
          <a:p>
            <a:endParaRPr lang="en-US"/>
          </a:p>
        </p:txBody>
      </p:sp>
      <p:sp>
        <p:nvSpPr>
          <p:cNvPr id="4" name="Content Placeholder 3">
            <a:extLst>
              <a:ext uri="{FF2B5EF4-FFF2-40B4-BE49-F238E27FC236}">
                <a16:creationId xmlns:a16="http://schemas.microsoft.com/office/drawing/2014/main" id="{8024DEDE-B871-1E21-E7B8-E7EE4428044D}"/>
              </a:ext>
            </a:extLst>
          </p:cNvPr>
          <p:cNvSpPr>
            <a:spLocks noGrp="1"/>
          </p:cNvSpPr>
          <p:nvPr>
            <p:ph sz="quarter" idx="12"/>
          </p:nvPr>
        </p:nvSpPr>
        <p:spPr/>
        <p:txBody>
          <a:bodyPr>
            <a:noAutofit/>
          </a:bodyPr>
          <a:lstStyle/>
          <a:p>
            <a:r>
              <a:rPr lang="en-US" sz="1400" dirty="0"/>
              <a:t>We’ve given LEAP’s user interface (UI) a major revamp: making it more professional looking, more configurable, and easier and more enjoyable to use.</a:t>
            </a:r>
          </a:p>
          <a:p>
            <a:r>
              <a:rPr lang="en-US" sz="1400" dirty="0"/>
              <a:t>We’ve also taken great care to ensure LEAP is immediately recognizable and usable by its many existing users. </a:t>
            </a:r>
          </a:p>
          <a:p>
            <a:r>
              <a:rPr lang="en-US" sz="1400" dirty="0"/>
              <a:t>The UI includes updated icons, support for the latest high-resolution monitors, better use of color, and support for both light and dark themes.  </a:t>
            </a:r>
          </a:p>
          <a:p>
            <a:r>
              <a:rPr lang="en-US" sz="1400" dirty="0"/>
              <a:t>Many other UI improvements such as:</a:t>
            </a:r>
            <a:br>
              <a:rPr lang="en-US" sz="1400" dirty="0"/>
            </a:br>
            <a:endParaRPr lang="en-US" sz="1400" dirty="0"/>
          </a:p>
          <a:p>
            <a:pPr lvl="1"/>
            <a:r>
              <a:rPr lang="en-US" sz="1400" dirty="0"/>
              <a:t>Bookmarks to make navigating within your models more convenient.</a:t>
            </a:r>
            <a:br>
              <a:rPr lang="en-US" sz="1400" dirty="0"/>
            </a:br>
            <a:br>
              <a:rPr lang="en-US" sz="1400" dirty="0"/>
            </a:br>
            <a:r>
              <a:rPr lang="en-US" sz="1400" dirty="0"/>
              <a:t>Improved editing and documentation features, </a:t>
            </a:r>
            <a:br>
              <a:rPr lang="en-US" sz="1400" dirty="0"/>
            </a:br>
            <a:endParaRPr lang="en-US" sz="1400" dirty="0"/>
          </a:p>
          <a:p>
            <a:pPr lvl="1"/>
            <a:r>
              <a:rPr lang="en-US" sz="1400" dirty="0"/>
              <a:t>An expanded “view bar” highlighting LEAP’s analysis and results visualization abilities</a:t>
            </a:r>
            <a:br>
              <a:rPr lang="en-US" sz="1400" dirty="0"/>
            </a:br>
            <a:endParaRPr lang="en-US" sz="1400" dirty="0"/>
          </a:p>
          <a:p>
            <a:pPr lvl="1"/>
            <a:r>
              <a:rPr lang="en-US" sz="1400" dirty="0"/>
              <a:t>A brand-new online context-sensitive help system reflecting all the recent changes to LEAP.</a:t>
            </a:r>
            <a:br>
              <a:rPr lang="en-US" sz="1400" dirty="0"/>
            </a:br>
            <a:endParaRPr lang="en-US" sz="1400" dirty="0"/>
          </a:p>
          <a:p>
            <a:pPr lvl="1"/>
            <a:r>
              <a:rPr lang="en-US" sz="1400" dirty="0"/>
              <a:t>Heat maps to help you quickly identify the most important numbers in your analysis.</a:t>
            </a:r>
          </a:p>
          <a:p>
            <a:pPr lvl="1"/>
            <a:br>
              <a:rPr lang="en-US" sz="1400" dirty="0"/>
            </a:br>
            <a:endParaRPr lang="en-US" sz="1400" dirty="0"/>
          </a:p>
        </p:txBody>
      </p:sp>
      <p:sp>
        <p:nvSpPr>
          <p:cNvPr id="5" name="Oval 4">
            <a:extLst>
              <a:ext uri="{FF2B5EF4-FFF2-40B4-BE49-F238E27FC236}">
                <a16:creationId xmlns:a16="http://schemas.microsoft.com/office/drawing/2014/main" id="{223C4780-18D5-9DB9-A1C2-7B1EF4AD639E}"/>
              </a:ext>
            </a:extLst>
          </p:cNvPr>
          <p:cNvSpPr/>
          <p:nvPr/>
        </p:nvSpPr>
        <p:spPr>
          <a:xfrm>
            <a:off x="575731" y="88741"/>
            <a:ext cx="1270319" cy="1270319"/>
          </a:xfrm>
          <a:prstGeom prst="ellipse">
            <a:avLst/>
          </a:prstGeom>
          <a:blipFill dpi="0" rotWithShape="1">
            <a:blip r:embed="rId2"/>
            <a:srcRect/>
            <a:stretch>
              <a:fillRect l="-54374" t="-7585" r="-54374" b="-7585"/>
            </a:stretch>
          </a:blipFill>
        </p:spPr>
        <p:style>
          <a:lnRef idx="2">
            <a:schemeClr val="dk2">
              <a:shade val="80000"/>
              <a:hueOff val="0"/>
              <a:satOff val="0"/>
              <a:lumOff val="0"/>
              <a:alphaOff val="0"/>
            </a:schemeClr>
          </a:lnRef>
          <a:fillRef idx="1">
            <a:scrgbClr r="0" g="0" b="0"/>
          </a:fillRef>
          <a:effectRef idx="0">
            <a:schemeClr val="dk2">
              <a:tint val="40000"/>
              <a:hueOff val="0"/>
              <a:satOff val="0"/>
              <a:lumOff val="0"/>
              <a:alphaOff val="0"/>
            </a:schemeClr>
          </a:effectRef>
          <a:fontRef idx="minor">
            <a:schemeClr val="lt1">
              <a:hueOff val="0"/>
              <a:satOff val="0"/>
              <a:lumOff val="0"/>
              <a:alphaOff val="0"/>
            </a:schemeClr>
          </a:fontRef>
        </p:style>
        <p:txBody>
          <a:bodyPr/>
          <a:lstStyle/>
          <a:p>
            <a:endParaRPr lang="en-US"/>
          </a:p>
        </p:txBody>
      </p:sp>
      <p:pic>
        <p:nvPicPr>
          <p:cNvPr id="7" name="Picture 6" descr="A red bookmark on a black background&#10;&#10;Description automatically generated">
            <a:extLst>
              <a:ext uri="{FF2B5EF4-FFF2-40B4-BE49-F238E27FC236}">
                <a16:creationId xmlns:a16="http://schemas.microsoft.com/office/drawing/2014/main" id="{1BDAC500-AB9E-11DF-227C-AE74CD03D740}"/>
              </a:ext>
            </a:extLst>
          </p:cNvPr>
          <p:cNvPicPr>
            <a:picLocks noChangeAspect="1"/>
          </p:cNvPicPr>
          <p:nvPr/>
        </p:nvPicPr>
        <p:blipFill>
          <a:blip r:embed="rId3"/>
          <a:stretch>
            <a:fillRect/>
          </a:stretch>
        </p:blipFill>
        <p:spPr>
          <a:xfrm>
            <a:off x="695037" y="3641090"/>
            <a:ext cx="274320" cy="274320"/>
          </a:xfrm>
          <a:prstGeom prst="rect">
            <a:avLst/>
          </a:prstGeom>
        </p:spPr>
      </p:pic>
      <p:pic>
        <p:nvPicPr>
          <p:cNvPr id="9" name="Picture 8" descr="A paper with a graph&#10;&#10;Description automatically generated">
            <a:extLst>
              <a:ext uri="{FF2B5EF4-FFF2-40B4-BE49-F238E27FC236}">
                <a16:creationId xmlns:a16="http://schemas.microsoft.com/office/drawing/2014/main" id="{780F09F5-B137-CA96-CE8A-77B156C67A23}"/>
              </a:ext>
            </a:extLst>
          </p:cNvPr>
          <p:cNvPicPr>
            <a:picLocks noChangeAspect="1"/>
          </p:cNvPicPr>
          <p:nvPr/>
        </p:nvPicPr>
        <p:blipFill>
          <a:blip r:embed="rId4"/>
          <a:stretch>
            <a:fillRect/>
          </a:stretch>
        </p:blipFill>
        <p:spPr>
          <a:xfrm>
            <a:off x="695037" y="4032250"/>
            <a:ext cx="274320" cy="274320"/>
          </a:xfrm>
          <a:prstGeom prst="rect">
            <a:avLst/>
          </a:prstGeom>
        </p:spPr>
      </p:pic>
      <p:pic>
        <p:nvPicPr>
          <p:cNvPr id="11" name="Picture 10" descr="A black and white square with black squares&#10;&#10;Description automatically generated">
            <a:extLst>
              <a:ext uri="{FF2B5EF4-FFF2-40B4-BE49-F238E27FC236}">
                <a16:creationId xmlns:a16="http://schemas.microsoft.com/office/drawing/2014/main" id="{31CCD415-86CE-6A9D-CB08-ACD40C199933}"/>
              </a:ext>
            </a:extLst>
          </p:cNvPr>
          <p:cNvPicPr>
            <a:picLocks noChangeAspect="1"/>
          </p:cNvPicPr>
          <p:nvPr/>
        </p:nvPicPr>
        <p:blipFill>
          <a:blip r:embed="rId5"/>
          <a:stretch>
            <a:fillRect/>
          </a:stretch>
        </p:blipFill>
        <p:spPr>
          <a:xfrm>
            <a:off x="695037" y="5364480"/>
            <a:ext cx="274320" cy="274320"/>
          </a:xfrm>
          <a:prstGeom prst="rect">
            <a:avLst/>
          </a:prstGeom>
        </p:spPr>
      </p:pic>
      <p:pic>
        <p:nvPicPr>
          <p:cNvPr id="13" name="Picture 12" descr="A question mark and mouse cursor&#10;&#10;Description automatically generated">
            <a:extLst>
              <a:ext uri="{FF2B5EF4-FFF2-40B4-BE49-F238E27FC236}">
                <a16:creationId xmlns:a16="http://schemas.microsoft.com/office/drawing/2014/main" id="{549BFA75-7A99-B44A-CFD4-F1F1489619F4}"/>
              </a:ext>
            </a:extLst>
          </p:cNvPr>
          <p:cNvPicPr>
            <a:picLocks noChangeAspect="1"/>
          </p:cNvPicPr>
          <p:nvPr/>
        </p:nvPicPr>
        <p:blipFill>
          <a:blip r:embed="rId6"/>
          <a:stretch>
            <a:fillRect/>
          </a:stretch>
        </p:blipFill>
        <p:spPr>
          <a:xfrm>
            <a:off x="695037" y="4948000"/>
            <a:ext cx="274320" cy="274320"/>
          </a:xfrm>
          <a:prstGeom prst="rect">
            <a:avLst/>
          </a:prstGeom>
        </p:spPr>
      </p:pic>
      <p:pic>
        <p:nvPicPr>
          <p:cNvPr id="15" name="Picture 14" descr="A colorful bar chart with black background&#10;&#10;Description automatically generated">
            <a:extLst>
              <a:ext uri="{FF2B5EF4-FFF2-40B4-BE49-F238E27FC236}">
                <a16:creationId xmlns:a16="http://schemas.microsoft.com/office/drawing/2014/main" id="{6BC4DC27-FFC4-7FD3-1818-AF1EA4562705}"/>
              </a:ext>
            </a:extLst>
          </p:cNvPr>
          <p:cNvPicPr>
            <a:picLocks noChangeAspect="1"/>
          </p:cNvPicPr>
          <p:nvPr/>
        </p:nvPicPr>
        <p:blipFill>
          <a:blip r:embed="rId7"/>
          <a:stretch>
            <a:fillRect/>
          </a:stretch>
        </p:blipFill>
        <p:spPr>
          <a:xfrm>
            <a:off x="695037" y="4465440"/>
            <a:ext cx="274320" cy="274320"/>
          </a:xfrm>
          <a:prstGeom prst="rect">
            <a:avLst/>
          </a:prstGeom>
        </p:spPr>
      </p:pic>
    </p:spTree>
    <p:extLst>
      <p:ext uri="{BB962C8B-B14F-4D97-AF65-F5344CB8AC3E}">
        <p14:creationId xmlns:p14="http://schemas.microsoft.com/office/powerpoint/2010/main" val="4054896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81D04-D1BD-EACC-811C-22259971D11E}"/>
              </a:ext>
            </a:extLst>
          </p:cNvPr>
          <p:cNvSpPr>
            <a:spLocks noGrp="1"/>
          </p:cNvSpPr>
          <p:nvPr>
            <p:ph type="title"/>
          </p:nvPr>
        </p:nvSpPr>
        <p:spPr>
          <a:xfrm>
            <a:off x="2005263" y="368301"/>
            <a:ext cx="9611006" cy="711200"/>
          </a:xfrm>
        </p:spPr>
        <p:txBody>
          <a:bodyPr/>
          <a:lstStyle/>
          <a:p>
            <a:r>
              <a:rPr lang="en-US" dirty="0"/>
              <a:t>Energy System Optimization Modeling</a:t>
            </a:r>
          </a:p>
        </p:txBody>
      </p:sp>
      <p:sp>
        <p:nvSpPr>
          <p:cNvPr id="3" name="Text Placeholder 2">
            <a:extLst>
              <a:ext uri="{FF2B5EF4-FFF2-40B4-BE49-F238E27FC236}">
                <a16:creationId xmlns:a16="http://schemas.microsoft.com/office/drawing/2014/main" id="{AAA542DE-65ED-C326-D47B-966C2E31D55D}"/>
              </a:ext>
            </a:extLst>
          </p:cNvPr>
          <p:cNvSpPr>
            <a:spLocks noGrp="1"/>
          </p:cNvSpPr>
          <p:nvPr>
            <p:ph type="body" sz="quarter" idx="11"/>
          </p:nvPr>
        </p:nvSpPr>
        <p:spPr/>
        <p:txBody>
          <a:bodyPr/>
          <a:lstStyle/>
          <a:p>
            <a:endParaRPr lang="en-US"/>
          </a:p>
        </p:txBody>
      </p:sp>
      <p:sp>
        <p:nvSpPr>
          <p:cNvPr id="4" name="Content Placeholder 3">
            <a:extLst>
              <a:ext uri="{FF2B5EF4-FFF2-40B4-BE49-F238E27FC236}">
                <a16:creationId xmlns:a16="http://schemas.microsoft.com/office/drawing/2014/main" id="{CA1B7F41-DBDC-CBCF-6346-7F52219565D7}"/>
              </a:ext>
            </a:extLst>
          </p:cNvPr>
          <p:cNvSpPr>
            <a:spLocks noGrp="1"/>
          </p:cNvSpPr>
          <p:nvPr>
            <p:ph sz="quarter" idx="12"/>
          </p:nvPr>
        </p:nvSpPr>
        <p:spPr>
          <a:xfrm>
            <a:off x="575736" y="1917699"/>
            <a:ext cx="11040533" cy="4571999"/>
          </a:xfrm>
        </p:spPr>
        <p:txBody>
          <a:bodyPr>
            <a:normAutofit fontScale="55000" lnSpcReduction="20000"/>
          </a:bodyPr>
          <a:lstStyle/>
          <a:p>
            <a:pPr marL="342900" indent="-342900">
              <a:buFont typeface="Wingdings" panose="05000000000000000000" pitchFamily="2" charset="2"/>
              <a:buChar char="§"/>
            </a:pPr>
            <a:r>
              <a:rPr lang="en-US" sz="2400" dirty="0"/>
              <a:t>For may years LEAP has supported a wide choice of methods including both simulation and optimization.</a:t>
            </a:r>
          </a:p>
          <a:p>
            <a:pPr marL="342900" indent="-342900">
              <a:buFont typeface="Wingdings" panose="05000000000000000000" pitchFamily="2" charset="2"/>
              <a:buChar char="§"/>
            </a:pPr>
            <a:r>
              <a:rPr lang="en-US" sz="2400" dirty="0"/>
              <a:t>Until now, LEAP was limited to doing partial optimization of only a single sector in an energy system (e.g., electric generation). </a:t>
            </a:r>
          </a:p>
          <a:p>
            <a:pPr marL="342900" indent="-342900">
              <a:buFont typeface="Wingdings" panose="05000000000000000000" pitchFamily="2" charset="2"/>
              <a:buChar char="§"/>
            </a:pPr>
            <a:r>
              <a:rPr lang="en-US" sz="2400" dirty="0"/>
              <a:t>LEAP now supports full least-cost energy system optimization - taking full advantage of the capabilities of NEMO (LEAP’s companion optimization framework). </a:t>
            </a:r>
          </a:p>
          <a:p>
            <a:pPr marL="342900" indent="-342900">
              <a:buFont typeface="Wingdings" panose="05000000000000000000" pitchFamily="2" charset="2"/>
              <a:buChar char="§"/>
            </a:pPr>
            <a:r>
              <a:rPr lang="en-US" sz="2400" dirty="0"/>
              <a:t>In addition to optimizing all of Transformation, LEAP can now also optimize selected demand end uses, and can model pipeline </a:t>
            </a:r>
            <a:r>
              <a:rPr lang="en-US" dirty="0"/>
              <a:t>&amp;</a:t>
            </a:r>
            <a:r>
              <a:rPr lang="en-US" sz="2400" dirty="0"/>
              <a:t> transmission networks.</a:t>
            </a:r>
          </a:p>
          <a:p>
            <a:pPr marL="342900" indent="-342900">
              <a:buFont typeface="Wingdings" panose="05000000000000000000" pitchFamily="2" charset="2"/>
              <a:buChar char="§"/>
            </a:pPr>
            <a:r>
              <a:rPr lang="en-US" sz="2400" dirty="0"/>
              <a:t>These new capabilities are important for modeling deep decarbonization &amp; net zero pathways. For example, you can now specify overall constraints on GHGs and other pollutant emissions and calculate the least-cost energy system configuration that meets those constraints.</a:t>
            </a:r>
            <a:endParaRPr lang="en-US" dirty="0"/>
          </a:p>
          <a:p>
            <a:pPr marL="342900" indent="-342900">
              <a:buFont typeface="Wingdings" panose="05000000000000000000" pitchFamily="2" charset="2"/>
              <a:buChar char="§"/>
            </a:pPr>
            <a:r>
              <a:rPr lang="en-US" sz="2400" dirty="0"/>
              <a:t>In the past, such capabilities have tended to be available only in highly complex and expensive modeling tools – making them impractical to apply for planners in most countries.  But the new version of LEAP implements these </a:t>
            </a:r>
            <a:r>
              <a:rPr lang="en-US" dirty="0"/>
              <a:t>features </a:t>
            </a:r>
            <a:r>
              <a:rPr lang="en-US" sz="2400" dirty="0"/>
              <a:t>in ways that make them extremely straightforward to apply. For example, LEAP does not require users to specify a Reference Energy System (RES). </a:t>
            </a:r>
          </a:p>
          <a:p>
            <a:pPr marL="342900" indent="-342900">
              <a:buFont typeface="Wingdings" panose="05000000000000000000" pitchFamily="2" charset="2"/>
              <a:buChar char="§"/>
            </a:pPr>
            <a:r>
              <a:rPr lang="en-US" sz="2400" dirty="0"/>
              <a:t>Optimization makes full use of the data already entered in a LEAP model – allowing you use LEAP’s scenario management and data definition language. </a:t>
            </a:r>
          </a:p>
          <a:p>
            <a:pPr marL="342900" indent="-342900">
              <a:buFont typeface="Wingdings" panose="05000000000000000000" pitchFamily="2" charset="2"/>
              <a:buChar char="§"/>
            </a:pPr>
            <a:r>
              <a:rPr lang="en-US" sz="2400" dirty="0"/>
              <a:t>All results can be viewed directly within LEAP in standard formats familiar to planners.</a:t>
            </a:r>
          </a:p>
          <a:p>
            <a:pPr marL="342900" indent="-342900">
              <a:buFont typeface="Wingdings" panose="05000000000000000000" pitchFamily="2" charset="2"/>
              <a:buChar char="§"/>
            </a:pPr>
            <a:r>
              <a:rPr lang="en-US" sz="2400" dirty="0"/>
              <a:t>Optimization can be conducted for specific scenarios and results compared to those calculated in simulation- or partial optimization-based scenarios. </a:t>
            </a:r>
            <a:endParaRPr lang="en-US" dirty="0"/>
          </a:p>
        </p:txBody>
      </p:sp>
      <p:sp>
        <p:nvSpPr>
          <p:cNvPr id="6" name="Oval 5">
            <a:extLst>
              <a:ext uri="{FF2B5EF4-FFF2-40B4-BE49-F238E27FC236}">
                <a16:creationId xmlns:a16="http://schemas.microsoft.com/office/drawing/2014/main" id="{1E15750A-D980-C224-05D1-835D236DD706}"/>
              </a:ext>
            </a:extLst>
          </p:cNvPr>
          <p:cNvSpPr/>
          <p:nvPr/>
        </p:nvSpPr>
        <p:spPr>
          <a:xfrm>
            <a:off x="575731" y="138792"/>
            <a:ext cx="1270908" cy="1270908"/>
          </a:xfrm>
          <a:prstGeom prst="ellipse">
            <a:avLst/>
          </a:prstGeom>
          <a:blipFill>
            <a:blip r:embed="rId2">
              <a:extLst>
                <a:ext uri="{28A0092B-C50C-407E-A947-70E740481C1C}">
                  <a14:useLocalDpi xmlns:a14="http://schemas.microsoft.com/office/drawing/2010/main" val="0"/>
                </a:ext>
              </a:extLst>
            </a:blip>
            <a:srcRect/>
            <a:stretch>
              <a:fillRect/>
            </a:stretch>
          </a:blipFill>
        </p:spPr>
        <p:style>
          <a:lnRef idx="2">
            <a:schemeClr val="dk2">
              <a:shade val="80000"/>
              <a:hueOff val="0"/>
              <a:satOff val="0"/>
              <a:lumOff val="0"/>
              <a:alphaOff val="0"/>
            </a:schemeClr>
          </a:lnRef>
          <a:fillRef idx="1">
            <a:scrgbClr r="0" g="0" b="0"/>
          </a:fillRef>
          <a:effectRef idx="0">
            <a:schemeClr val="dk2">
              <a:tint val="40000"/>
              <a:hueOff val="0"/>
              <a:satOff val="0"/>
              <a:lumOff val="0"/>
              <a:alphaOff val="0"/>
            </a:schemeClr>
          </a:effectRef>
          <a:fontRef idx="minor">
            <a:schemeClr val="lt1">
              <a:hueOff val="0"/>
              <a:satOff val="0"/>
              <a:lumOff val="0"/>
              <a:alphaOff val="0"/>
            </a:schemeClr>
          </a:fontRef>
        </p:style>
        <p:txBody>
          <a:bodyPr/>
          <a:lstStyle/>
          <a:p>
            <a:endParaRPr lang="en-US"/>
          </a:p>
        </p:txBody>
      </p:sp>
    </p:spTree>
    <p:extLst>
      <p:ext uri="{BB962C8B-B14F-4D97-AF65-F5344CB8AC3E}">
        <p14:creationId xmlns:p14="http://schemas.microsoft.com/office/powerpoint/2010/main" val="2256072492"/>
      </p:ext>
    </p:extLst>
  </p:cSld>
  <p:clrMapOvr>
    <a:masterClrMapping/>
  </p:clrMapOvr>
</p:sld>
</file>

<file path=ppt/theme/theme1.xml><?xml version="1.0" encoding="utf-8"?>
<a:theme xmlns:a="http://schemas.openxmlformats.org/drawingml/2006/main" name="SEI Theme">
  <a:themeElements>
    <a:clrScheme name="Custom 1">
      <a:dk1>
        <a:srgbClr val="263238"/>
      </a:dk1>
      <a:lt1>
        <a:srgbClr val="FFFFFF"/>
      </a:lt1>
      <a:dk2>
        <a:srgbClr val="00D19A"/>
      </a:dk2>
      <a:lt2>
        <a:srgbClr val="EBF0F7"/>
      </a:lt2>
      <a:accent1>
        <a:srgbClr val="FF5A59"/>
      </a:accent1>
      <a:accent2>
        <a:srgbClr val="5EDDDE"/>
      </a:accent2>
      <a:accent3>
        <a:srgbClr val="AFA9FF"/>
      </a:accent3>
      <a:accent4>
        <a:srgbClr val="FFDC0F"/>
      </a:accent4>
      <a:accent5>
        <a:srgbClr val="8CFDC4"/>
      </a:accent5>
      <a:accent6>
        <a:srgbClr val="BACED6"/>
      </a:accent6>
      <a:hlink>
        <a:srgbClr val="0432FF"/>
      </a:hlink>
      <a:folHlink>
        <a:srgbClr val="004D3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I-Slide-Deck-Template_calibri_final_widescreen.potx" id="{B255201B-171E-447F-A6AC-8975CD6DE310}" vid="{FCD8D3B4-1CAB-4CF1-8368-1E8B0FA660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SEI Document" ma:contentTypeID="0x0101002D1E1861B00428459FD25D5F0DB58916005FDDCCB1B7789044B141591FB14889A9" ma:contentTypeVersion="23" ma:contentTypeDescription="SEI document content type" ma:contentTypeScope="" ma:versionID="4e709e70ae3c15360b3aa8d82c57b279">
  <xsd:schema xmlns:xsd="http://www.w3.org/2001/XMLSchema" xmlns:xs="http://www.w3.org/2001/XMLSchema" xmlns:p="http://schemas.microsoft.com/office/2006/metadata/properties" xmlns:ns1="http://schemas.microsoft.com/sharepoint/v3" xmlns:ns2="144ae6c7-6b6d-490d-a33d-ca5c0b2b0929" xmlns:ns3="effd5115-0b3e-47b7-bb25-9f9e0a2c9bd7" targetNamespace="http://schemas.microsoft.com/office/2006/metadata/properties" ma:root="true" ma:fieldsID="d3e2785219a29efaaf4d8ca21af491fb" ns1:_="" ns2:_="" ns3:_="">
    <xsd:import namespace="http://schemas.microsoft.com/sharepoint/v3"/>
    <xsd:import namespace="144ae6c7-6b6d-490d-a33d-ca5c0b2b0929"/>
    <xsd:import namespace="effd5115-0b3e-47b7-bb25-9f9e0a2c9bd7"/>
    <xsd:element name="properties">
      <xsd:complexType>
        <xsd:sequence>
          <xsd:element name="documentManagement">
            <xsd:complexType>
              <xsd:all>
                <xsd:element ref="ns1:seiCategoryTaxHTField" minOccurs="0"/>
                <xsd:element ref="ns2:TaxCatchAll" minOccurs="0"/>
                <xsd:element ref="ns2:TaxCatchAllLabel" minOccurs="0"/>
                <xsd:element ref="ns1:seiCentresTaxHTField" minOccurs="0"/>
                <xsd:element ref="ns1:seiDate"/>
                <xsd:element ref="ns1:seiResponsible"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2:SharedWithUsers" minOccurs="0"/>
                <xsd:element ref="ns2:SharedWithDetails" minOccurs="0"/>
                <xsd:element ref="ns3:MediaServiceAutoKeyPoints" minOccurs="0"/>
                <xsd:element ref="ns3:MediaServiceKeyPoints" minOccurs="0"/>
                <xsd:element ref="ns3:_Flow_SignoffStatus" minOccurs="0"/>
                <xsd:element ref="ns3:MediaServiceObjectDetectorVersions" minOccurs="0"/>
                <xsd:element ref="ns3:MediaLengthInSeconds" minOccurs="0"/>
                <xsd:element ref="ns3:MediaServiceSearchProperties" minOccurs="0"/>
                <xsd:element ref="ns3: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seiCategoryTaxHTField" ma:index="8" ma:taxonomy="true" ma:internalName="seiCategoryTaxHTField" ma:taxonomyFieldName="seiCategory" ma:displayName="Category" ma:default="" ma:fieldId="{8c57b431-e6fc-4177-97f4-2aad2fb435d2}" ma:sspId="ec5b9f97-a3a9-4673-b973-1f963bf50aa6" ma:termSetId="a7e58146-e43d-4739-a0ab-008603e598af" ma:anchorId="00000000-0000-0000-0000-000000000000" ma:open="false" ma:isKeyword="false">
      <xsd:complexType>
        <xsd:sequence>
          <xsd:element ref="pc:Terms" minOccurs="0" maxOccurs="1"/>
        </xsd:sequence>
      </xsd:complexType>
    </xsd:element>
    <xsd:element name="seiCentresTaxHTField" ma:index="12" ma:taxonomy="true" ma:internalName="seiCentresTaxHTField" ma:taxonomyFieldName="seiCentres" ma:displayName="Centres" ma:default="" ma:fieldId="{96e7a9d3-b12c-4793-a98c-bb05d8b7f13b}" ma:sspId="ec5b9f97-a3a9-4673-b973-1f963bf50aa6" ma:termSetId="41d4ff0b-bece-4c63-8699-ab9a71a2876d" ma:anchorId="00000000-0000-0000-0000-000000000000" ma:open="false" ma:isKeyword="false">
      <xsd:complexType>
        <xsd:sequence>
          <xsd:element ref="pc:Terms" minOccurs="0" maxOccurs="1"/>
        </xsd:sequence>
      </xsd:complexType>
    </xsd:element>
    <xsd:element name="seiDate" ma:index="14" ma:displayName="Offical date of issue" ma:format="DateOnly" ma:internalName="seiDate">
      <xsd:simpleType>
        <xsd:restriction base="dms:DateTime"/>
      </xsd:simpleType>
    </xsd:element>
    <xsd:element name="seiResponsible" ma:index="15" nillable="true" ma:displayName="Responsible" ma:internalName="seiResponsib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44ae6c7-6b6d-490d-a33d-ca5c0b2b0929"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df391dad-78b7-405a-92ef-161597b6b062}" ma:internalName="TaxCatchAll" ma:showField="CatchAllData" ma:web="144ae6c7-6b6d-490d-a33d-ca5c0b2b092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df391dad-78b7-405a-92ef-161597b6b062}" ma:internalName="TaxCatchAllLabel" ma:readOnly="true" ma:showField="CatchAllDataLabel" ma:web="144ae6c7-6b6d-490d-a33d-ca5c0b2b0929">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ffd5115-0b3e-47b7-bb25-9f9e0a2c9bd7" elementFormDefault="qualified">
    <xsd:import namespace="http://schemas.microsoft.com/office/2006/documentManagement/types"/>
    <xsd:import namespace="http://schemas.microsoft.com/office/infopath/2007/PartnerControls"/>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element name="_Flow_SignoffStatus" ma:index="25" nillable="true" ma:displayName="Sign-off status" ma:internalName="Sign_x002d_off_x0020_status">
      <xsd:simpleType>
        <xsd:restriction base="dms:Text"/>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ec5b9f97-a3a9-4673-b973-1f963bf50aa6"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eiResponsible xmlns="http://schemas.microsoft.com/sharepoint/v3">
      <UserInfo>
        <DisplayName>Moa Engström</DisplayName>
        <AccountId>11</AccountId>
        <AccountType/>
      </UserInfo>
    </seiResponsible>
    <seiCategoryTaxHTField xmlns="http://schemas.microsoft.com/sharepoint/v3">
      <Terms xmlns="http://schemas.microsoft.com/office/infopath/2007/PartnerControls">
        <TermInfo xmlns="http://schemas.microsoft.com/office/infopath/2007/PartnerControls">
          <TermName xmlns="http://schemas.microsoft.com/office/infopath/2007/PartnerControls">Templates</TermName>
          <TermId xmlns="http://schemas.microsoft.com/office/infopath/2007/PartnerControls">a474fef0-cd70-4fcf-a9f7-1da1d1126c19</TermId>
        </TermInfo>
        <TermInfo xmlns="http://schemas.microsoft.com/office/infopath/2007/PartnerControls">
          <TermName xmlns="http://schemas.microsoft.com/office/infopath/2007/PartnerControls"> Communications</TermName>
          <TermId xmlns="http://schemas.microsoft.com/office/infopath/2007/PartnerControls">dc2cdc33-0c00-4cd7-819e-4a74438a0714</TermId>
        </TermInfo>
      </Terms>
    </seiCategoryTaxHTField>
    <TaxCatchAll xmlns="144ae6c7-6b6d-490d-a33d-ca5c0b2b0929">
      <Value>3</Value>
      <Value>2</Value>
      <Value>1</Value>
    </TaxCatchAll>
    <seiDate xmlns="http://schemas.microsoft.com/sharepoint/v3">2019-02-26T08:00:00+00:00</seiDate>
    <seiCentresTaxHTField xmlns="http://schemas.microsoft.com/sharepoint/v3">
      <Terms xmlns="http://schemas.microsoft.com/office/infopath/2007/PartnerControls">
        <TermInfo xmlns="http://schemas.microsoft.com/office/infopath/2007/PartnerControls">
          <TermName xmlns="http://schemas.microsoft.com/office/infopath/2007/PartnerControls">Headquarters</TermName>
          <TermId xmlns="http://schemas.microsoft.com/office/infopath/2007/PartnerControls">f3504ee9-f33b-44ad-ac02-c5174df8a669</TermId>
        </TermInfo>
      </Terms>
    </seiCentresTaxHTField>
    <_Flow_SignoffStatus xmlns="effd5115-0b3e-47b7-bb25-9f9e0a2c9bd7" xsi:nil="true"/>
    <lcf76f155ced4ddcb4097134ff3c332f xmlns="effd5115-0b3e-47b7-bb25-9f9e0a2c9bd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E679BE7-70C8-42D7-9E53-CEDA4D7A7D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44ae6c7-6b6d-490d-a33d-ca5c0b2b0929"/>
    <ds:schemaRef ds:uri="effd5115-0b3e-47b7-bb25-9f9e0a2c9b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58F1849-C638-4DFE-8658-35B0DA687319}">
  <ds:schemaRefs>
    <ds:schemaRef ds:uri="http://schemas.microsoft.com/sharepoint/v3/contenttype/forms"/>
  </ds:schemaRefs>
</ds:datastoreItem>
</file>

<file path=customXml/itemProps3.xml><?xml version="1.0" encoding="utf-8"?>
<ds:datastoreItem xmlns:ds="http://schemas.openxmlformats.org/officeDocument/2006/customXml" ds:itemID="{6E4E51F7-EB5C-42B8-A641-F74146ECAC99}">
  <ds:schemaRefs>
    <ds:schemaRef ds:uri="http://schemas.microsoft.com/office/infopath/2007/PartnerControls"/>
    <ds:schemaRef ds:uri="http://schemas.microsoft.com/office/2006/metadata/properties"/>
    <ds:schemaRef ds:uri="http://purl.org/dc/elements/1.1/"/>
    <ds:schemaRef ds:uri="http://schemas.microsoft.com/office/2006/documentManagement/types"/>
    <ds:schemaRef ds:uri="144ae6c7-6b6d-490d-a33d-ca5c0b2b0929"/>
    <ds:schemaRef ds:uri="http://www.w3.org/XML/1998/namespace"/>
    <ds:schemaRef ds:uri="http://purl.org/dc/dcmitype/"/>
    <ds:schemaRef ds:uri="http://purl.org/dc/terms/"/>
    <ds:schemaRef ds:uri="http://schemas.openxmlformats.org/package/2006/metadata/core-properties"/>
    <ds:schemaRef ds:uri="effd5115-0b3e-47b7-bb25-9f9e0a2c9bd7"/>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SEI Theme</Template>
  <TotalTime>1608</TotalTime>
  <Words>2070</Words>
  <Application>Microsoft Office PowerPoint</Application>
  <PresentationFormat>Widescreen</PresentationFormat>
  <Paragraphs>159</Paragraphs>
  <Slides>16</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Aptos</vt:lpstr>
      <vt:lpstr>Aptos Display</vt:lpstr>
      <vt:lpstr>Arial</vt:lpstr>
      <vt:lpstr>Calibri</vt:lpstr>
      <vt:lpstr>Symbol</vt:lpstr>
      <vt:lpstr>Wingdings</vt:lpstr>
      <vt:lpstr>SEI Theme</vt:lpstr>
      <vt:lpstr>Office Theme</vt:lpstr>
      <vt:lpstr>Introducing a Major New Version of</vt:lpstr>
      <vt:lpstr>Presenters</vt:lpstr>
      <vt:lpstr>Agenda</vt:lpstr>
      <vt:lpstr>What Is                ? (A quick reminder)</vt:lpstr>
      <vt:lpstr>Why a New Version?</vt:lpstr>
      <vt:lpstr>Introducing the New Features</vt:lpstr>
      <vt:lpstr>Where to Download                  ?</vt:lpstr>
      <vt:lpstr>A Modern User Interface</vt:lpstr>
      <vt:lpstr>Energy System Optimization Modeling</vt:lpstr>
      <vt:lpstr>Energy Affordability Analysis</vt:lpstr>
      <vt:lpstr>The LEAP Cloud Data Server (LCDS)</vt:lpstr>
      <vt:lpstr>Plugins</vt:lpstr>
      <vt:lpstr>Accessibility</vt:lpstr>
      <vt:lpstr>Recap: New Features</vt:lpstr>
      <vt:lpstr>What’s Next?</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main title over two lines max</dc:title>
  <dc:creator>Moa Engström</dc:creator>
  <cp:lastModifiedBy>Charlie Heaps</cp:lastModifiedBy>
  <cp:revision>157</cp:revision>
  <dcterms:created xsi:type="dcterms:W3CDTF">2018-03-22T12:16:28Z</dcterms:created>
  <dcterms:modified xsi:type="dcterms:W3CDTF">2024-07-17T15:15:47Z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0x0101002D1E1861B00428459FD25D5F0DB58916005FDDCCB1B7789044B141591FB14889A9</vt:lpwstr>
  </property>
  <property fmtid="{D5CDD505-2E9C-101B-9397-08002B2CF9AE}" pid="3" name="Order">
    <vt:r8>138900</vt:r8>
  </property>
  <property fmtid="{D5CDD505-2E9C-101B-9397-08002B2CF9AE}" pid="4" name="ComplianceAssetId">
    <vt:lpwstr/>
  </property>
  <property fmtid="{D5CDD505-2E9C-101B-9397-08002B2CF9AE}" pid="5" name="AuthorIds_UIVersion_1024">
    <vt:lpwstr>22</vt:lpwstr>
  </property>
  <property fmtid="{D5CDD505-2E9C-101B-9397-08002B2CF9AE}" pid="6" name="seiCentres">
    <vt:lpwstr>2;#Headquarters|f3504ee9-f33b-44ad-ac02-c5174df8a669</vt:lpwstr>
  </property>
  <property fmtid="{D5CDD505-2E9C-101B-9397-08002B2CF9AE}" pid="7" name="seiCategory">
    <vt:lpwstr>1;#Templates|a474fef0-cd70-4fcf-a9f7-1da1d1126c19;#3;# Communications|dc2cdc33-0c00-4cd7-819e-4a74438a0714</vt:lpwstr>
  </property>
  <property fmtid="{D5CDD505-2E9C-101B-9397-08002B2CF9AE}" pid="8" name="MediaServiceImageTags">
    <vt:lpwstr/>
  </property>
</Properties>
</file>