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charts/chart10.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notesSlides/notesSlide18.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20.xml" ContentType="application/vnd.openxmlformats-officedocument.presentationml.notesSlide+xml"/>
  <Override PartName="/ppt/charts/chart14.xml" ContentType="application/vnd.openxmlformats-officedocument.drawingml.chart+xml"/>
  <Override PartName="/ppt/theme/themeOverride8.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444" r:id="rId2"/>
    <p:sldId id="431" r:id="rId3"/>
    <p:sldId id="432" r:id="rId4"/>
    <p:sldId id="433" r:id="rId5"/>
    <p:sldId id="434" r:id="rId6"/>
    <p:sldId id="281" r:id="rId7"/>
    <p:sldId id="436" r:id="rId8"/>
    <p:sldId id="264" r:id="rId9"/>
    <p:sldId id="265" r:id="rId10"/>
    <p:sldId id="437" r:id="rId11"/>
    <p:sldId id="262" r:id="rId12"/>
    <p:sldId id="263" r:id="rId13"/>
    <p:sldId id="442" r:id="rId14"/>
    <p:sldId id="280" r:id="rId15"/>
    <p:sldId id="283" r:id="rId16"/>
    <p:sldId id="279" r:id="rId17"/>
    <p:sldId id="429" r:id="rId18"/>
    <p:sldId id="440" r:id="rId19"/>
    <p:sldId id="426" r:id="rId20"/>
    <p:sldId id="427" r:id="rId21"/>
    <p:sldId id="428" r:id="rId22"/>
    <p:sldId id="268" r:id="rId23"/>
    <p:sldId id="269" r:id="rId24"/>
    <p:sldId id="271" r:id="rId25"/>
    <p:sldId id="272" r:id="rId26"/>
    <p:sldId id="424" r:id="rId27"/>
    <p:sldId id="439" r:id="rId28"/>
    <p:sldId id="443" r:id="rId29"/>
    <p:sldId id="44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80413" autoAdjust="0"/>
  </p:normalViewPr>
  <p:slideViewPr>
    <p:cSldViewPr snapToGrid="0">
      <p:cViewPr varScale="1">
        <p:scale>
          <a:sx n="77" d="100"/>
          <a:sy n="77" d="100"/>
        </p:scale>
        <p:origin x="13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Osamah%20Alsayegh\Documents\MyFiles\Proposals\Kuwait%20Energy%20Outlook%20(KEO)\KEO%20Presentation%20Fig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Ozgur\AppData\Local\Temp\Ch2_Ch3_KEO_figures_tables.xlsx" TargetMode="External"/><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Ozgur\AppData\Local\Temp\Ch2_Ch3_KEO_figures_tables.xlsx"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Osamah%20Alsayegh\Documents\MyFiles\Proposals\Kuwait%20Energy%20Outlook%20(KEO)\KEO%20Presentation%20Fig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oleObject" Target="file:///C:\Users\Ozgur\AppData\Local\Temp\Ch2_Ch3_KEO_figures_table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d.docs.live.net/00fc5851a790bf5d/Documents/Activity%20-%20ongoing%20-%20KEO/2018/Ch2_Ch3_KEO_figures_tables.xlsx"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Ozgur\AppData\Local\Temp\Ch2_Ch3_KEO_figures_table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Sheet1!$A$76</c:f>
              <c:strCache>
                <c:ptCount val="1"/>
                <c:pt idx="0">
                  <c:v>Oil production</c:v>
                </c:pt>
              </c:strCache>
            </c:strRef>
          </c:tx>
          <c:spPr>
            <a:ln w="28575" cap="rnd">
              <a:solidFill>
                <a:schemeClr val="accent1"/>
              </a:solidFill>
              <a:round/>
            </a:ln>
            <a:effectLst/>
          </c:spPr>
          <c:marker>
            <c:symbol val="none"/>
          </c:marker>
          <c:cat>
            <c:numRef>
              <c:f>Sheet1!$B$75:$S$75</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Sheet1!$B$76:$S$76</c:f>
              <c:numCache>
                <c:formatCode>#,##0</c:formatCode>
                <c:ptCount val="18"/>
                <c:pt idx="0">
                  <c:v>1996.098</c:v>
                </c:pt>
                <c:pt idx="1">
                  <c:v>1947.038</c:v>
                </c:pt>
                <c:pt idx="2">
                  <c:v>1745.9</c:v>
                </c:pt>
                <c:pt idx="3">
                  <c:v>2107.6</c:v>
                </c:pt>
                <c:pt idx="4">
                  <c:v>2288.6999999999998</c:v>
                </c:pt>
                <c:pt idx="5">
                  <c:v>2573.4</c:v>
                </c:pt>
                <c:pt idx="6">
                  <c:v>2664.5</c:v>
                </c:pt>
                <c:pt idx="7">
                  <c:v>2574.5</c:v>
                </c:pt>
                <c:pt idx="8">
                  <c:v>2676.01</c:v>
                </c:pt>
                <c:pt idx="9">
                  <c:v>2261.61</c:v>
                </c:pt>
                <c:pt idx="10">
                  <c:v>2312.12</c:v>
                </c:pt>
                <c:pt idx="11">
                  <c:v>2658.69</c:v>
                </c:pt>
                <c:pt idx="12">
                  <c:v>2977.56</c:v>
                </c:pt>
                <c:pt idx="13">
                  <c:v>2924.65</c:v>
                </c:pt>
                <c:pt idx="14">
                  <c:v>2866.78</c:v>
                </c:pt>
                <c:pt idx="15">
                  <c:v>2858.6849999999999</c:v>
                </c:pt>
                <c:pt idx="16">
                  <c:v>2954.2649999999999</c:v>
                </c:pt>
                <c:pt idx="17">
                  <c:v>2704.2359999999999</c:v>
                </c:pt>
              </c:numCache>
            </c:numRef>
          </c:val>
          <c:smooth val="0"/>
          <c:extLst>
            <c:ext xmlns:c16="http://schemas.microsoft.com/office/drawing/2014/chart" uri="{C3380CC4-5D6E-409C-BE32-E72D297353CC}">
              <c16:uniqueId val="{00000000-3B88-433A-9756-7EB17449898A}"/>
            </c:ext>
          </c:extLst>
        </c:ser>
        <c:dLbls>
          <c:showLegendKey val="0"/>
          <c:showVal val="0"/>
          <c:showCatName val="0"/>
          <c:showSerName val="0"/>
          <c:showPercent val="0"/>
          <c:showBubbleSize val="0"/>
        </c:dLbls>
        <c:marker val="1"/>
        <c:smooth val="0"/>
        <c:axId val="490858936"/>
        <c:axId val="490857952"/>
      </c:lineChart>
      <c:lineChart>
        <c:grouping val="standard"/>
        <c:varyColors val="0"/>
        <c:ser>
          <c:idx val="1"/>
          <c:order val="1"/>
          <c:tx>
            <c:strRef>
              <c:f>Sheet1!$A$77</c:f>
              <c:strCache>
                <c:ptCount val="1"/>
                <c:pt idx="0">
                  <c:v>Oil price</c:v>
                </c:pt>
              </c:strCache>
            </c:strRef>
          </c:tx>
          <c:spPr>
            <a:ln w="28575" cap="rnd">
              <a:solidFill>
                <a:schemeClr val="accent2"/>
              </a:solidFill>
              <a:round/>
            </a:ln>
            <a:effectLst/>
          </c:spPr>
          <c:marker>
            <c:symbol val="none"/>
          </c:marker>
          <c:cat>
            <c:numRef>
              <c:f>Sheet1!$B$75:$S$75</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Sheet1!$B$77:$S$77</c:f>
              <c:numCache>
                <c:formatCode>General</c:formatCode>
                <c:ptCount val="18"/>
                <c:pt idx="0">
                  <c:v>28.66</c:v>
                </c:pt>
                <c:pt idx="1">
                  <c:v>24.46</c:v>
                </c:pt>
                <c:pt idx="2">
                  <c:v>24.99</c:v>
                </c:pt>
                <c:pt idx="3">
                  <c:v>28.85</c:v>
                </c:pt>
                <c:pt idx="4">
                  <c:v>38.26</c:v>
                </c:pt>
                <c:pt idx="5">
                  <c:v>54.57</c:v>
                </c:pt>
                <c:pt idx="6">
                  <c:v>65.16</c:v>
                </c:pt>
                <c:pt idx="7">
                  <c:v>72.44</c:v>
                </c:pt>
                <c:pt idx="8">
                  <c:v>96.94</c:v>
                </c:pt>
                <c:pt idx="9">
                  <c:v>61.74</c:v>
                </c:pt>
                <c:pt idx="10">
                  <c:v>79.61</c:v>
                </c:pt>
                <c:pt idx="11">
                  <c:v>111.26</c:v>
                </c:pt>
                <c:pt idx="12">
                  <c:v>111.63</c:v>
                </c:pt>
                <c:pt idx="13">
                  <c:v>108.56</c:v>
                </c:pt>
                <c:pt idx="14">
                  <c:v>98.97</c:v>
                </c:pt>
                <c:pt idx="15">
                  <c:v>52.32</c:v>
                </c:pt>
                <c:pt idx="16">
                  <c:v>43.64</c:v>
                </c:pt>
                <c:pt idx="17">
                  <c:v>54.13</c:v>
                </c:pt>
              </c:numCache>
            </c:numRef>
          </c:val>
          <c:smooth val="0"/>
          <c:extLst>
            <c:ext xmlns:c16="http://schemas.microsoft.com/office/drawing/2014/chart" uri="{C3380CC4-5D6E-409C-BE32-E72D297353CC}">
              <c16:uniqueId val="{00000001-3B88-433A-9756-7EB17449898A}"/>
            </c:ext>
          </c:extLst>
        </c:ser>
        <c:dLbls>
          <c:showLegendKey val="0"/>
          <c:showVal val="0"/>
          <c:showCatName val="0"/>
          <c:showSerName val="0"/>
          <c:showPercent val="0"/>
          <c:showBubbleSize val="0"/>
        </c:dLbls>
        <c:marker val="1"/>
        <c:smooth val="0"/>
        <c:axId val="515295816"/>
        <c:axId val="515295160"/>
      </c:lineChart>
      <c:catAx>
        <c:axId val="4908589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crossAx val="490857952"/>
        <c:crosses val="autoZero"/>
        <c:auto val="1"/>
        <c:lblAlgn val="ctr"/>
        <c:lblOffset val="100"/>
        <c:tickLblSkip val="2"/>
        <c:tickMarkSkip val="2"/>
        <c:noMultiLvlLbl val="0"/>
      </c:catAx>
      <c:valAx>
        <c:axId val="490857952"/>
        <c:scaling>
          <c:orientation val="minMax"/>
          <c:min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r>
                  <a:rPr lang="en-US" sz="1400">
                    <a:solidFill>
                      <a:schemeClr val="tx1"/>
                    </a:solidFill>
                  </a:rPr>
                  <a:t>Barrel (million)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crossAx val="490858936"/>
        <c:crosses val="autoZero"/>
        <c:crossBetween val="between"/>
        <c:majorUnit val="500"/>
        <c:dispUnits>
          <c:builtInUnit val="thousands"/>
        </c:dispUnits>
      </c:valAx>
      <c:valAx>
        <c:axId val="515295160"/>
        <c:scaling>
          <c:orientation val="minMax"/>
          <c:min val="20"/>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r>
                  <a:rPr lang="en-US" sz="1400">
                    <a:solidFill>
                      <a:schemeClr val="tx1"/>
                    </a:solidFill>
                  </a:rPr>
                  <a:t>USD/barrel</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crossAx val="515295816"/>
        <c:crosses val="max"/>
        <c:crossBetween val="between"/>
        <c:majorUnit val="20"/>
      </c:valAx>
      <c:catAx>
        <c:axId val="515295816"/>
        <c:scaling>
          <c:orientation val="minMax"/>
        </c:scaling>
        <c:delete val="1"/>
        <c:axPos val="b"/>
        <c:numFmt formatCode="General" sourceLinked="1"/>
        <c:majorTickMark val="out"/>
        <c:minorTickMark val="none"/>
        <c:tickLblPos val="nextTo"/>
        <c:crossAx val="5152951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rtl="0">
        <a:defRPr sz="1800">
          <a:latin typeface="Noto Sans" panose="020B0502040504020204"/>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6420757322690037E-2"/>
          <c:y val="0.21565428342344936"/>
          <c:w val="0.47699055367785598"/>
          <c:h val="0.72636956838728495"/>
        </c:manualLayout>
      </c:layout>
      <c:pieChart>
        <c:varyColors val="1"/>
        <c:ser>
          <c:idx val="0"/>
          <c:order val="0"/>
          <c:spPr>
            <a:solidFill>
              <a:schemeClr val="accent4">
                <a:lumMod val="50000"/>
              </a:schemeClr>
            </a:solidFill>
          </c:spPr>
          <c:dPt>
            <c:idx val="0"/>
            <c:bubble3D val="0"/>
            <c:spPr>
              <a:solidFill>
                <a:srgbClr val="5B9BD5">
                  <a:lumMod val="75000"/>
                </a:srgbClr>
              </a:solidFill>
            </c:spPr>
            <c:extLst>
              <c:ext xmlns:c16="http://schemas.microsoft.com/office/drawing/2014/chart" uri="{C3380CC4-5D6E-409C-BE32-E72D297353CC}">
                <c16:uniqueId val="{00000000-865D-4AD3-8DF2-ABDA14D80E76}"/>
              </c:ext>
            </c:extLst>
          </c:dPt>
          <c:dPt>
            <c:idx val="1"/>
            <c:bubble3D val="0"/>
            <c:spPr>
              <a:solidFill>
                <a:srgbClr val="ED7D31"/>
              </a:solidFill>
            </c:spPr>
            <c:extLst>
              <c:ext xmlns:c16="http://schemas.microsoft.com/office/drawing/2014/chart" uri="{C3380CC4-5D6E-409C-BE32-E72D297353CC}">
                <c16:uniqueId val="{00000001-61A2-4E9A-9F48-F611D754A6E5}"/>
              </c:ext>
            </c:extLst>
          </c:dPt>
          <c:dPt>
            <c:idx val="2"/>
            <c:bubble3D val="0"/>
            <c:spPr>
              <a:solidFill>
                <a:srgbClr val="70AD47"/>
              </a:solidFill>
            </c:spPr>
            <c:extLst>
              <c:ext xmlns:c16="http://schemas.microsoft.com/office/drawing/2014/chart" uri="{C3380CC4-5D6E-409C-BE32-E72D297353CC}">
                <c16:uniqueId val="{00000003-61A2-4E9A-9F48-F611D754A6E5}"/>
              </c:ext>
            </c:extLst>
          </c:dPt>
          <c:dLbls>
            <c:spPr>
              <a:noFill/>
              <a:ln>
                <a:noFill/>
              </a:ln>
              <a:effectLst/>
            </c:spPr>
            <c:txPr>
              <a:bodyPr/>
              <a:lstStyle/>
              <a:p>
                <a:pPr>
                  <a:defRPr sz="2000" b="1">
                    <a:solidFill>
                      <a:schemeClr val="bg1"/>
                    </a:solidFill>
                    <a:latin typeface="Noto Sans" panose="020B0502040504020204" pitchFamily="34" charset="0"/>
                    <a:ea typeface="Noto Sans" panose="020B0502040504020204" pitchFamily="34" charset="0"/>
                    <a:cs typeface="Noto Sans" panose="020B0502040504020204" pitchFamily="34" charset="0"/>
                  </a:defRPr>
                </a:pPr>
                <a:endParaRPr lang="en-US"/>
              </a:p>
            </c:tx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Fig2.4!$C$6:$C$8</c:f>
              <c:strCache>
                <c:ptCount val="3"/>
                <c:pt idx="0">
                  <c:v>MSF</c:v>
                </c:pt>
                <c:pt idx="1">
                  <c:v>MED</c:v>
                </c:pt>
                <c:pt idx="2">
                  <c:v>RO</c:v>
                </c:pt>
              </c:strCache>
            </c:strRef>
          </c:cat>
          <c:val>
            <c:numRef>
              <c:f>Fig2.4!$X$6:$X$8</c:f>
              <c:numCache>
                <c:formatCode>_ * #,##0.0_ ;_ * \-#,##0.0_ ;_ * ""\-""??_ ;_ @_ </c:formatCode>
                <c:ptCount val="3"/>
                <c:pt idx="0">
                  <c:v>402.80112660984429</c:v>
                </c:pt>
                <c:pt idx="1">
                  <c:v>504.58420698975141</c:v>
                </c:pt>
                <c:pt idx="2">
                  <c:v>132.10144474838981</c:v>
                </c:pt>
              </c:numCache>
            </c:numRef>
          </c:val>
          <c:extLst>
            <c:ext xmlns:c16="http://schemas.microsoft.com/office/drawing/2014/chart" uri="{C3380CC4-5D6E-409C-BE32-E72D297353CC}">
              <c16:uniqueId val="{00000004-61A2-4E9A-9F48-F611D754A6E5}"/>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408215065413603E-2"/>
          <c:y val="4.4100813765767501E-2"/>
          <c:w val="0.69671197328446544"/>
          <c:h val="0.78753759592706141"/>
        </c:manualLayout>
      </c:layout>
      <c:barChart>
        <c:barDir val="bar"/>
        <c:grouping val="stacked"/>
        <c:varyColors val="0"/>
        <c:ser>
          <c:idx val="1"/>
          <c:order val="0"/>
          <c:tx>
            <c:strRef>
              <c:f>Fig2.5!$A$35</c:f>
              <c:strCache>
                <c:ptCount val="1"/>
                <c:pt idx="0">
                  <c:v>Space cooling and heating</c:v>
                </c:pt>
              </c:strCache>
            </c:strRef>
          </c:tx>
          <c:spPr>
            <a:solidFill>
              <a:srgbClr val="ED7D31"/>
            </a:solidFill>
          </c:spPr>
          <c:invertIfNegative val="0"/>
          <c:cat>
            <c:numRef>
              <c:f>Fig2.5!$B$34:$D$34</c:f>
              <c:numCache>
                <c:formatCode>General</c:formatCode>
                <c:ptCount val="3"/>
                <c:pt idx="0">
                  <c:v>2015</c:v>
                </c:pt>
                <c:pt idx="1">
                  <c:v>2025</c:v>
                </c:pt>
                <c:pt idx="2">
                  <c:v>2035</c:v>
                </c:pt>
              </c:numCache>
            </c:numRef>
          </c:cat>
          <c:val>
            <c:numRef>
              <c:f>Fig2.5!$B$35:$D$35</c:f>
              <c:numCache>
                <c:formatCode>_ * #,##0.0_ ;_ * \-#,##0.0_ ;_ * ""\-""??_ ;_ @_ </c:formatCode>
                <c:ptCount val="3"/>
                <c:pt idx="0">
                  <c:v>19.13584072161505</c:v>
                </c:pt>
                <c:pt idx="1">
                  <c:v>21.789970031810029</c:v>
                </c:pt>
                <c:pt idx="2">
                  <c:v>24.19477228602673</c:v>
                </c:pt>
              </c:numCache>
            </c:numRef>
          </c:val>
          <c:extLst>
            <c:ext xmlns:c16="http://schemas.microsoft.com/office/drawing/2014/chart" uri="{C3380CC4-5D6E-409C-BE32-E72D297353CC}">
              <c16:uniqueId val="{00000000-8194-4A87-A00D-36CD80D0EE1D}"/>
            </c:ext>
          </c:extLst>
        </c:ser>
        <c:ser>
          <c:idx val="4"/>
          <c:order val="1"/>
          <c:tx>
            <c:strRef>
              <c:f>Fig2.5!$A$38</c:f>
              <c:strCache>
                <c:ptCount val="1"/>
                <c:pt idx="0">
                  <c:v>Water cooling and heating</c:v>
                </c:pt>
              </c:strCache>
            </c:strRef>
          </c:tx>
          <c:spPr>
            <a:solidFill>
              <a:srgbClr val="FFC000"/>
            </a:solidFill>
          </c:spPr>
          <c:invertIfNegative val="0"/>
          <c:cat>
            <c:numRef>
              <c:f>Fig2.5!$B$34:$D$34</c:f>
              <c:numCache>
                <c:formatCode>General</c:formatCode>
                <c:ptCount val="3"/>
                <c:pt idx="0">
                  <c:v>2015</c:v>
                </c:pt>
                <c:pt idx="1">
                  <c:v>2025</c:v>
                </c:pt>
                <c:pt idx="2">
                  <c:v>2035</c:v>
                </c:pt>
              </c:numCache>
            </c:numRef>
          </c:cat>
          <c:val>
            <c:numRef>
              <c:f>Fig2.5!$B$38:$D$38</c:f>
              <c:numCache>
                <c:formatCode>_ * #,##0.0_ ;_ * \-#,##0.0_ ;_ * ""\-""??_ ;_ @_ </c:formatCode>
                <c:ptCount val="3"/>
                <c:pt idx="0">
                  <c:v>3.4248872285916212</c:v>
                </c:pt>
                <c:pt idx="1">
                  <c:v>3.8950853249090529</c:v>
                </c:pt>
                <c:pt idx="2">
                  <c:v>4.324957874345027</c:v>
                </c:pt>
              </c:numCache>
            </c:numRef>
          </c:val>
          <c:extLst>
            <c:ext xmlns:c16="http://schemas.microsoft.com/office/drawing/2014/chart" uri="{C3380CC4-5D6E-409C-BE32-E72D297353CC}">
              <c16:uniqueId val="{00000001-8194-4A87-A00D-36CD80D0EE1D}"/>
            </c:ext>
          </c:extLst>
        </c:ser>
        <c:ser>
          <c:idx val="2"/>
          <c:order val="2"/>
          <c:tx>
            <c:strRef>
              <c:f>Fig2.5!$A$36</c:f>
              <c:strCache>
                <c:ptCount val="1"/>
                <c:pt idx="0">
                  <c:v>Lighting</c:v>
                </c:pt>
              </c:strCache>
            </c:strRef>
          </c:tx>
          <c:spPr>
            <a:solidFill>
              <a:srgbClr val="70AD47">
                <a:lumMod val="50000"/>
              </a:srgbClr>
            </a:solidFill>
          </c:spPr>
          <c:invertIfNegative val="0"/>
          <c:cat>
            <c:numRef>
              <c:f>Fig2.5!$B$34:$D$34</c:f>
              <c:numCache>
                <c:formatCode>General</c:formatCode>
                <c:ptCount val="3"/>
                <c:pt idx="0">
                  <c:v>2015</c:v>
                </c:pt>
                <c:pt idx="1">
                  <c:v>2025</c:v>
                </c:pt>
                <c:pt idx="2">
                  <c:v>2035</c:v>
                </c:pt>
              </c:numCache>
            </c:numRef>
          </c:cat>
          <c:val>
            <c:numRef>
              <c:f>Fig2.5!$B$36:$D$36</c:f>
              <c:numCache>
                <c:formatCode>_ * #,##0.0_ ;_ * \-#,##0.0_ ;_ * ""\-""??_ ;_ @_ </c:formatCode>
                <c:ptCount val="3"/>
                <c:pt idx="0">
                  <c:v>2.567057963062028</c:v>
                </c:pt>
                <c:pt idx="1">
                  <c:v>2.9238499387546462</c:v>
                </c:pt>
                <c:pt idx="2">
                  <c:v>3.2465342248479239</c:v>
                </c:pt>
              </c:numCache>
            </c:numRef>
          </c:val>
          <c:extLst>
            <c:ext xmlns:c16="http://schemas.microsoft.com/office/drawing/2014/chart" uri="{C3380CC4-5D6E-409C-BE32-E72D297353CC}">
              <c16:uniqueId val="{00000002-8194-4A87-A00D-36CD80D0EE1D}"/>
            </c:ext>
          </c:extLst>
        </c:ser>
        <c:ser>
          <c:idx val="3"/>
          <c:order val="3"/>
          <c:tx>
            <c:strRef>
              <c:f>Fig2.5!$A$37</c:f>
              <c:strCache>
                <c:ptCount val="1"/>
                <c:pt idx="0">
                  <c:v>Refrigeration</c:v>
                </c:pt>
              </c:strCache>
            </c:strRef>
          </c:tx>
          <c:spPr>
            <a:solidFill>
              <a:srgbClr val="70AD47">
                <a:lumMod val="75000"/>
              </a:srgbClr>
            </a:solidFill>
          </c:spPr>
          <c:invertIfNegative val="0"/>
          <c:cat>
            <c:numRef>
              <c:f>Fig2.5!$B$34:$D$34</c:f>
              <c:numCache>
                <c:formatCode>General</c:formatCode>
                <c:ptCount val="3"/>
                <c:pt idx="0">
                  <c:v>2015</c:v>
                </c:pt>
                <c:pt idx="1">
                  <c:v>2025</c:v>
                </c:pt>
                <c:pt idx="2">
                  <c:v>2035</c:v>
                </c:pt>
              </c:numCache>
            </c:numRef>
          </c:cat>
          <c:val>
            <c:numRef>
              <c:f>Fig2.5!$B$37:$D$37</c:f>
              <c:numCache>
                <c:formatCode>_ * #,##0.0_ ;_ * \-#,##0.0_ ;_ * ""\-""??_ ;_ @_ </c:formatCode>
                <c:ptCount val="3"/>
                <c:pt idx="0">
                  <c:v>1.1588104143688911</c:v>
                </c:pt>
                <c:pt idx="1">
                  <c:v>1.3181661268000049</c:v>
                </c:pt>
                <c:pt idx="2">
                  <c:v>1.4636426404681351</c:v>
                </c:pt>
              </c:numCache>
            </c:numRef>
          </c:val>
          <c:extLst>
            <c:ext xmlns:c16="http://schemas.microsoft.com/office/drawing/2014/chart" uri="{C3380CC4-5D6E-409C-BE32-E72D297353CC}">
              <c16:uniqueId val="{00000003-8194-4A87-A00D-36CD80D0EE1D}"/>
            </c:ext>
          </c:extLst>
        </c:ser>
        <c:ser>
          <c:idx val="5"/>
          <c:order val="4"/>
          <c:tx>
            <c:strRef>
              <c:f>Fig2.5!$A$39</c:f>
              <c:strCache>
                <c:ptCount val="1"/>
                <c:pt idx="0">
                  <c:v>Other*</c:v>
                </c:pt>
              </c:strCache>
            </c:strRef>
          </c:tx>
          <c:spPr>
            <a:solidFill>
              <a:srgbClr val="5B9BD5">
                <a:lumMod val="50000"/>
              </a:srgbClr>
            </a:solidFill>
          </c:spPr>
          <c:invertIfNegative val="0"/>
          <c:cat>
            <c:numRef>
              <c:f>Fig2.5!$B$34:$D$34</c:f>
              <c:numCache>
                <c:formatCode>General</c:formatCode>
                <c:ptCount val="3"/>
                <c:pt idx="0">
                  <c:v>2015</c:v>
                </c:pt>
                <c:pt idx="1">
                  <c:v>2025</c:v>
                </c:pt>
                <c:pt idx="2">
                  <c:v>2035</c:v>
                </c:pt>
              </c:numCache>
            </c:numRef>
          </c:cat>
          <c:val>
            <c:numRef>
              <c:f>Fig2.5!$B$39:$D$39</c:f>
              <c:numCache>
                <c:formatCode>_ * #,##0.0_ ;_ * \-#,##0.0_ ;_ * ""\-""??_ ;_ @_ </c:formatCode>
                <c:ptCount val="3"/>
                <c:pt idx="0">
                  <c:v>0.92605439287327496</c:v>
                </c:pt>
                <c:pt idx="1">
                  <c:v>1.053354257361778</c:v>
                </c:pt>
                <c:pt idx="2">
                  <c:v>1.1696053898275121</c:v>
                </c:pt>
              </c:numCache>
            </c:numRef>
          </c:val>
          <c:extLst>
            <c:ext xmlns:c16="http://schemas.microsoft.com/office/drawing/2014/chart" uri="{C3380CC4-5D6E-409C-BE32-E72D297353CC}">
              <c16:uniqueId val="{00000004-8194-4A87-A00D-36CD80D0EE1D}"/>
            </c:ext>
          </c:extLst>
        </c:ser>
        <c:dLbls>
          <c:showLegendKey val="0"/>
          <c:showVal val="0"/>
          <c:showCatName val="0"/>
          <c:showSerName val="0"/>
          <c:showPercent val="0"/>
          <c:showBubbleSize val="0"/>
        </c:dLbls>
        <c:gapWidth val="150"/>
        <c:overlap val="100"/>
        <c:axId val="150902656"/>
        <c:axId val="150904192"/>
      </c:barChart>
      <c:catAx>
        <c:axId val="150902656"/>
        <c:scaling>
          <c:orientation val="minMax"/>
        </c:scaling>
        <c:delete val="0"/>
        <c:axPos val="l"/>
        <c:numFmt formatCode="General" sourceLinked="1"/>
        <c:majorTickMark val="out"/>
        <c:minorTickMark val="none"/>
        <c:tickLblPos val="nextTo"/>
        <c:spPr>
          <a:ln>
            <a:noFill/>
          </a:ln>
        </c:spPr>
        <c:txPr>
          <a:bodyPr/>
          <a:lstStyle/>
          <a:p>
            <a:pPr>
              <a:defRPr sz="1400">
                <a:solidFill>
                  <a:schemeClr val="tx1"/>
                </a:solidFill>
              </a:defRPr>
            </a:pPr>
            <a:endParaRPr lang="en-US"/>
          </a:p>
        </c:txPr>
        <c:crossAx val="150904192"/>
        <c:crosses val="autoZero"/>
        <c:auto val="1"/>
        <c:lblAlgn val="ctr"/>
        <c:lblOffset val="100"/>
        <c:noMultiLvlLbl val="0"/>
      </c:catAx>
      <c:valAx>
        <c:axId val="150904192"/>
        <c:scaling>
          <c:orientation val="minMax"/>
          <c:max val="35"/>
          <c:min val="0"/>
        </c:scaling>
        <c:delete val="0"/>
        <c:axPos val="b"/>
        <c:majorGridlines>
          <c:spPr>
            <a:ln>
              <a:solidFill>
                <a:schemeClr val="bg1">
                  <a:lumMod val="75000"/>
                </a:schemeClr>
              </a:solidFill>
              <a:prstDash val="sysDash"/>
            </a:ln>
          </c:spPr>
        </c:majorGridlines>
        <c:title>
          <c:tx>
            <c:rich>
              <a:bodyPr/>
              <a:lstStyle/>
              <a:p>
                <a:pPr>
                  <a:defRPr sz="1400">
                    <a:solidFill>
                      <a:schemeClr val="tx1"/>
                    </a:solidFill>
                  </a:defRPr>
                </a:pPr>
                <a:r>
                  <a:rPr lang="en-US" sz="1400" dirty="0">
                    <a:solidFill>
                      <a:schemeClr val="tx1"/>
                    </a:solidFill>
                  </a:rPr>
                  <a:t>TWh</a:t>
                </a:r>
              </a:p>
            </c:rich>
          </c:tx>
          <c:overlay val="0"/>
        </c:title>
        <c:numFmt formatCode="#,##0" sourceLinked="0"/>
        <c:majorTickMark val="none"/>
        <c:minorTickMark val="none"/>
        <c:tickLblPos val="nextTo"/>
        <c:spPr>
          <a:ln>
            <a:solidFill>
              <a:schemeClr val="bg1">
                <a:lumMod val="75000"/>
              </a:schemeClr>
            </a:solidFill>
            <a:prstDash val="solid"/>
          </a:ln>
        </c:spPr>
        <c:txPr>
          <a:bodyPr/>
          <a:lstStyle/>
          <a:p>
            <a:pPr>
              <a:defRPr sz="1400">
                <a:solidFill>
                  <a:schemeClr val="tx1"/>
                </a:solidFill>
              </a:defRPr>
            </a:pPr>
            <a:endParaRPr lang="en-US"/>
          </a:p>
        </c:txPr>
        <c:crossAx val="150902656"/>
        <c:crosses val="autoZero"/>
        <c:crossBetween val="between"/>
        <c:majorUnit val="5"/>
      </c:valAx>
    </c:plotArea>
    <c:legend>
      <c:legendPos val="r"/>
      <c:layout>
        <c:manualLayout>
          <c:xMode val="edge"/>
          <c:yMode val="edge"/>
          <c:x val="0.77919917735839261"/>
          <c:y val="0.1675655629404913"/>
          <c:w val="0.20789907514901068"/>
          <c:h val="0.5917643965002688"/>
        </c:manualLayout>
      </c:layout>
      <c:overlay val="0"/>
      <c:txPr>
        <a:bodyPr/>
        <a:lstStyle/>
        <a:p>
          <a:pPr>
            <a:defRPr sz="1200">
              <a:solidFill>
                <a:schemeClr val="tx1"/>
              </a:solidFill>
            </a:defRPr>
          </a:pPr>
          <a:endParaRPr lang="en-US"/>
        </a:p>
      </c:txPr>
    </c:legend>
    <c:plotVisOnly val="1"/>
    <c:dispBlanksAs val="gap"/>
    <c:showDLblsOverMax val="0"/>
  </c:chart>
  <c:spPr>
    <a:ln>
      <a:noFill/>
    </a:ln>
  </c:spPr>
  <c:txPr>
    <a:bodyPr/>
    <a:lstStyle/>
    <a:p>
      <a:pPr>
        <a:defRPr sz="1800" b="0">
          <a:latin typeface="Noto Sans" panose="020B0502040504020204"/>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15507436570401"/>
          <c:y val="5.0925925925925902E-2"/>
          <c:w val="0.66047234258481169"/>
          <c:h val="0.82021416988126383"/>
        </c:manualLayout>
      </c:layout>
      <c:barChart>
        <c:barDir val="bar"/>
        <c:grouping val="stacked"/>
        <c:varyColors val="0"/>
        <c:ser>
          <c:idx val="0"/>
          <c:order val="0"/>
          <c:tx>
            <c:strRef>
              <c:f>Fig2.6!$A$29</c:f>
              <c:strCache>
                <c:ptCount val="1"/>
                <c:pt idx="0">
                  <c:v>Motor gasoline</c:v>
                </c:pt>
              </c:strCache>
            </c:strRef>
          </c:tx>
          <c:spPr>
            <a:solidFill>
              <a:srgbClr val="70AD47"/>
            </a:solidFill>
          </c:spPr>
          <c:invertIfNegative val="0"/>
          <c:cat>
            <c:numRef>
              <c:f>Fig2.6!$B$28:$E$28</c:f>
              <c:numCache>
                <c:formatCode>General</c:formatCode>
                <c:ptCount val="4"/>
                <c:pt idx="0">
                  <c:v>2000</c:v>
                </c:pt>
                <c:pt idx="1">
                  <c:v>2015</c:v>
                </c:pt>
                <c:pt idx="2">
                  <c:v>2025</c:v>
                </c:pt>
                <c:pt idx="3">
                  <c:v>2035</c:v>
                </c:pt>
              </c:numCache>
            </c:numRef>
          </c:cat>
          <c:val>
            <c:numRef>
              <c:f>Fig2.6!$B$29:$E$29</c:f>
              <c:numCache>
                <c:formatCode>_ * #,##0.0_ ;_ * \-#,##0.0_ ;_ * ""\-""??_ ;_ @_ </c:formatCode>
                <c:ptCount val="4"/>
                <c:pt idx="0">
                  <c:v>1.82119473536</c:v>
                </c:pt>
                <c:pt idx="1">
                  <c:v>3.7235400903302351</c:v>
                </c:pt>
                <c:pt idx="2">
                  <c:v>4.9320348580744042</c:v>
                </c:pt>
                <c:pt idx="3">
                  <c:v>6.8589990896174067</c:v>
                </c:pt>
              </c:numCache>
            </c:numRef>
          </c:val>
          <c:extLst>
            <c:ext xmlns:c16="http://schemas.microsoft.com/office/drawing/2014/chart" uri="{C3380CC4-5D6E-409C-BE32-E72D297353CC}">
              <c16:uniqueId val="{00000000-9C03-478D-BEA3-3B96FD75D53A}"/>
            </c:ext>
          </c:extLst>
        </c:ser>
        <c:ser>
          <c:idx val="1"/>
          <c:order val="1"/>
          <c:tx>
            <c:strRef>
              <c:f>Fig2.6!$A$30</c:f>
              <c:strCache>
                <c:ptCount val="1"/>
                <c:pt idx="0">
                  <c:v>Diesel</c:v>
                </c:pt>
              </c:strCache>
            </c:strRef>
          </c:tx>
          <c:spPr>
            <a:solidFill>
              <a:srgbClr val="ED7D31"/>
            </a:solidFill>
          </c:spPr>
          <c:invertIfNegative val="0"/>
          <c:cat>
            <c:numRef>
              <c:f>Fig2.6!$B$28:$E$28</c:f>
              <c:numCache>
                <c:formatCode>General</c:formatCode>
                <c:ptCount val="4"/>
                <c:pt idx="0">
                  <c:v>2000</c:v>
                </c:pt>
                <c:pt idx="1">
                  <c:v>2015</c:v>
                </c:pt>
                <c:pt idx="2">
                  <c:v>2025</c:v>
                </c:pt>
                <c:pt idx="3">
                  <c:v>2035</c:v>
                </c:pt>
              </c:numCache>
            </c:numRef>
          </c:cat>
          <c:val>
            <c:numRef>
              <c:f>Fig2.6!$B$30:$E$30</c:f>
              <c:numCache>
                <c:formatCode>_ * #,##0.0_ ;_ * \-#,##0.0_ ;_ * ""\-""??_ ;_ @_ </c:formatCode>
                <c:ptCount val="4"/>
                <c:pt idx="0">
                  <c:v>0.23786226463999999</c:v>
                </c:pt>
                <c:pt idx="1">
                  <c:v>0.947295705999737</c:v>
                </c:pt>
                <c:pt idx="2">
                  <c:v>1.193900435258102</c:v>
                </c:pt>
                <c:pt idx="3">
                  <c:v>1.6211270834329661</c:v>
                </c:pt>
              </c:numCache>
            </c:numRef>
          </c:val>
          <c:extLst>
            <c:ext xmlns:c16="http://schemas.microsoft.com/office/drawing/2014/chart" uri="{C3380CC4-5D6E-409C-BE32-E72D297353CC}">
              <c16:uniqueId val="{00000001-9C03-478D-BEA3-3B96FD75D53A}"/>
            </c:ext>
          </c:extLst>
        </c:ser>
        <c:dLbls>
          <c:showLegendKey val="0"/>
          <c:showVal val="0"/>
          <c:showCatName val="0"/>
          <c:showSerName val="0"/>
          <c:showPercent val="0"/>
          <c:showBubbleSize val="0"/>
        </c:dLbls>
        <c:gapWidth val="150"/>
        <c:overlap val="100"/>
        <c:axId val="151277952"/>
        <c:axId val="151279488"/>
      </c:barChart>
      <c:catAx>
        <c:axId val="151277952"/>
        <c:scaling>
          <c:orientation val="minMax"/>
        </c:scaling>
        <c:delete val="0"/>
        <c:axPos val="l"/>
        <c:numFmt formatCode="General" sourceLinked="1"/>
        <c:majorTickMark val="out"/>
        <c:minorTickMark val="none"/>
        <c:tickLblPos val="nextTo"/>
        <c:spPr>
          <a:ln>
            <a:noFill/>
          </a:ln>
        </c:spPr>
        <c:txPr>
          <a:bodyPr/>
          <a:lstStyle/>
          <a:p>
            <a:pPr>
              <a:defRPr sz="1400">
                <a:solidFill>
                  <a:schemeClr val="tx1"/>
                </a:solidFill>
              </a:defRPr>
            </a:pPr>
            <a:endParaRPr lang="en-US"/>
          </a:p>
        </c:txPr>
        <c:crossAx val="151279488"/>
        <c:crosses val="autoZero"/>
        <c:auto val="1"/>
        <c:lblAlgn val="ctr"/>
        <c:lblOffset val="100"/>
        <c:noMultiLvlLbl val="0"/>
      </c:catAx>
      <c:valAx>
        <c:axId val="151279488"/>
        <c:scaling>
          <c:orientation val="minMax"/>
        </c:scaling>
        <c:delete val="0"/>
        <c:axPos val="b"/>
        <c:majorGridlines>
          <c:spPr>
            <a:ln>
              <a:solidFill>
                <a:schemeClr val="bg1">
                  <a:lumMod val="75000"/>
                </a:schemeClr>
              </a:solidFill>
              <a:prstDash val="sysDash"/>
            </a:ln>
          </c:spPr>
        </c:majorGridlines>
        <c:title>
          <c:tx>
            <c:rich>
              <a:bodyPr/>
              <a:lstStyle/>
              <a:p>
                <a:pPr>
                  <a:defRPr sz="1400">
                    <a:solidFill>
                      <a:schemeClr val="tx1"/>
                    </a:solidFill>
                  </a:defRPr>
                </a:pPr>
                <a:r>
                  <a:rPr lang="en-US" sz="1400" dirty="0">
                    <a:solidFill>
                      <a:schemeClr val="tx1"/>
                    </a:solidFill>
                  </a:rPr>
                  <a:t>Mtoe</a:t>
                </a:r>
              </a:p>
            </c:rich>
          </c:tx>
          <c:layout>
            <c:manualLayout>
              <c:xMode val="edge"/>
              <c:yMode val="edge"/>
              <c:x val="0.78856646449548451"/>
              <c:y val="0.8393672955078828"/>
            </c:manualLayout>
          </c:layout>
          <c:overlay val="0"/>
        </c:title>
        <c:numFmt formatCode="#,##0" sourceLinked="0"/>
        <c:majorTickMark val="out"/>
        <c:minorTickMark val="none"/>
        <c:tickLblPos val="nextTo"/>
        <c:txPr>
          <a:bodyPr/>
          <a:lstStyle/>
          <a:p>
            <a:pPr>
              <a:defRPr sz="1400">
                <a:solidFill>
                  <a:schemeClr val="tx1"/>
                </a:solidFill>
              </a:defRPr>
            </a:pPr>
            <a:endParaRPr lang="en-US"/>
          </a:p>
        </c:txPr>
        <c:crossAx val="151277952"/>
        <c:crosses val="autoZero"/>
        <c:crossBetween val="between"/>
      </c:valAx>
    </c:plotArea>
    <c:legend>
      <c:legendPos val="r"/>
      <c:layout>
        <c:manualLayout>
          <c:xMode val="edge"/>
          <c:yMode val="edge"/>
          <c:x val="0.77638478435819891"/>
          <c:y val="0.36770860521344234"/>
          <c:w val="0.1992533899704218"/>
          <c:h val="0.17376710936655568"/>
        </c:manualLayout>
      </c:layout>
      <c:overlay val="0"/>
      <c:txPr>
        <a:bodyPr/>
        <a:lstStyle/>
        <a:p>
          <a:pPr>
            <a:defRPr sz="1400">
              <a:solidFill>
                <a:schemeClr val="tx1"/>
              </a:solidFill>
            </a:defRPr>
          </a:pPr>
          <a:endParaRPr lang="en-US"/>
        </a:p>
      </c:txPr>
    </c:legend>
    <c:plotVisOnly val="1"/>
    <c:dispBlanksAs val="gap"/>
    <c:showDLblsOverMax val="0"/>
  </c:chart>
  <c:spPr>
    <a:ln>
      <a:noFill/>
    </a:ln>
  </c:spPr>
  <c:txPr>
    <a:bodyPr/>
    <a:lstStyle/>
    <a:p>
      <a:pPr>
        <a:defRPr sz="1800" b="0">
          <a:latin typeface="Noto Sans" panose="020B0502040504020204"/>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96402344634485"/>
          <c:y val="5.1400554097404502E-2"/>
          <c:w val="0.58704997370083445"/>
          <c:h val="0.79095290172061805"/>
        </c:manualLayout>
      </c:layout>
      <c:barChart>
        <c:barDir val="col"/>
        <c:grouping val="stacked"/>
        <c:varyColors val="0"/>
        <c:ser>
          <c:idx val="3"/>
          <c:order val="0"/>
          <c:tx>
            <c:strRef>
              <c:f>Fig2.8!$A$23</c:f>
              <c:strCache>
                <c:ptCount val="1"/>
                <c:pt idx="0">
                  <c:v>Non-energy use</c:v>
                </c:pt>
              </c:strCache>
            </c:strRef>
          </c:tx>
          <c:invertIfNegative val="0"/>
          <c:cat>
            <c:numRef>
              <c:f>Fig2.8!$B$19:$N$19</c:f>
              <c:numCache>
                <c:formatCode>General</c:formatCode>
                <c:ptCount val="13"/>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numCache>
            </c:numRef>
          </c:cat>
          <c:val>
            <c:numRef>
              <c:f>Fig2.8!$B$23:$N$23</c:f>
              <c:numCache>
                <c:formatCode>_ * #,##0.0_ ;_ * \-#,##0.0_ ;_ * ""\-""??_ ;_ @_ </c:formatCode>
                <c:ptCount val="13"/>
                <c:pt idx="0">
                  <c:v>1.4838</c:v>
                </c:pt>
                <c:pt idx="1">
                  <c:v>1.4838</c:v>
                </c:pt>
                <c:pt idx="2">
                  <c:v>1.4838</c:v>
                </c:pt>
                <c:pt idx="3">
                  <c:v>1.4838</c:v>
                </c:pt>
                <c:pt idx="4">
                  <c:v>1.4838</c:v>
                </c:pt>
                <c:pt idx="5">
                  <c:v>1.4838</c:v>
                </c:pt>
                <c:pt idx="6">
                  <c:v>1.4838</c:v>
                </c:pt>
                <c:pt idx="7">
                  <c:v>1.4838</c:v>
                </c:pt>
                <c:pt idx="8">
                  <c:v>1.4838</c:v>
                </c:pt>
                <c:pt idx="9">
                  <c:v>1.4838</c:v>
                </c:pt>
                <c:pt idx="10">
                  <c:v>1.4838</c:v>
                </c:pt>
                <c:pt idx="11">
                  <c:v>1.4838</c:v>
                </c:pt>
                <c:pt idx="12">
                  <c:v>1.4838</c:v>
                </c:pt>
              </c:numCache>
            </c:numRef>
          </c:val>
          <c:extLst>
            <c:ext xmlns:c16="http://schemas.microsoft.com/office/drawing/2014/chart" uri="{C3380CC4-5D6E-409C-BE32-E72D297353CC}">
              <c16:uniqueId val="{00000000-C212-405B-9338-7C2A1017237A}"/>
            </c:ext>
          </c:extLst>
        </c:ser>
        <c:ser>
          <c:idx val="4"/>
          <c:order val="1"/>
          <c:tx>
            <c:strRef>
              <c:f>Fig2.8!$A$24</c:f>
              <c:strCache>
                <c:ptCount val="1"/>
                <c:pt idx="0">
                  <c:v>Electricity generation</c:v>
                </c:pt>
              </c:strCache>
            </c:strRef>
          </c:tx>
          <c:spPr>
            <a:solidFill>
              <a:schemeClr val="accent2"/>
            </a:solidFill>
          </c:spPr>
          <c:invertIfNegative val="0"/>
          <c:cat>
            <c:numRef>
              <c:f>Fig2.8!$B$19:$N$19</c:f>
              <c:numCache>
                <c:formatCode>General</c:formatCode>
                <c:ptCount val="13"/>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numCache>
            </c:numRef>
          </c:cat>
          <c:val>
            <c:numRef>
              <c:f>Fig2.8!$B$24:$N$24</c:f>
              <c:numCache>
                <c:formatCode>_ * #,##0.0_ ;_ * \-#,##0.0_ ;_ * ""\-""??_ ;_ @_ </c:formatCode>
                <c:ptCount val="13"/>
                <c:pt idx="0">
                  <c:v>4.0570349853613177</c:v>
                </c:pt>
                <c:pt idx="1">
                  <c:v>8.1612989469798958</c:v>
                </c:pt>
                <c:pt idx="2">
                  <c:v>12.38130899035248</c:v>
                </c:pt>
                <c:pt idx="3">
                  <c:v>14.35318435512964</c:v>
                </c:pt>
                <c:pt idx="4">
                  <c:v>18.434291287447621</c:v>
                </c:pt>
                <c:pt idx="5">
                  <c:v>24.907682634466049</c:v>
                </c:pt>
                <c:pt idx="6">
                  <c:v>32.390827606881771</c:v>
                </c:pt>
                <c:pt idx="7">
                  <c:v>41.640426617346542</c:v>
                </c:pt>
                <c:pt idx="8">
                  <c:v>44.638166300856909</c:v>
                </c:pt>
                <c:pt idx="9">
                  <c:v>44.030299418033493</c:v>
                </c:pt>
                <c:pt idx="10">
                  <c:v>40.061197317844247</c:v>
                </c:pt>
                <c:pt idx="11">
                  <c:v>39.077952787075802</c:v>
                </c:pt>
                <c:pt idx="12">
                  <c:v>41.386029065146431</c:v>
                </c:pt>
              </c:numCache>
            </c:numRef>
          </c:val>
          <c:extLst>
            <c:ext xmlns:c16="http://schemas.microsoft.com/office/drawing/2014/chart" uri="{C3380CC4-5D6E-409C-BE32-E72D297353CC}">
              <c16:uniqueId val="{00000001-C212-405B-9338-7C2A1017237A}"/>
            </c:ext>
          </c:extLst>
        </c:ser>
        <c:ser>
          <c:idx val="5"/>
          <c:order val="2"/>
          <c:tx>
            <c:strRef>
              <c:f>Fig2.8!$A$25</c:f>
              <c:strCache>
                <c:ptCount val="1"/>
                <c:pt idx="0">
                  <c:v>Oil and gas production and refining</c:v>
                </c:pt>
              </c:strCache>
            </c:strRef>
          </c:tx>
          <c:spPr>
            <a:solidFill>
              <a:schemeClr val="accent5">
                <a:lumMod val="75000"/>
              </a:schemeClr>
            </a:solidFill>
          </c:spPr>
          <c:invertIfNegative val="0"/>
          <c:cat>
            <c:numRef>
              <c:f>Fig2.8!$B$19:$N$19</c:f>
              <c:numCache>
                <c:formatCode>General</c:formatCode>
                <c:ptCount val="13"/>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numCache>
            </c:numRef>
          </c:cat>
          <c:val>
            <c:numRef>
              <c:f>Fig2.8!$B$25:$N$25</c:f>
              <c:numCache>
                <c:formatCode>_ * #,##0.0_ ;_ * \-#,##0.0_ ;_ * ""\-""??_ ;_ @_ </c:formatCode>
                <c:ptCount val="13"/>
                <c:pt idx="0">
                  <c:v>3.319909214737041</c:v>
                </c:pt>
                <c:pt idx="1">
                  <c:v>4.379764005092226</c:v>
                </c:pt>
                <c:pt idx="2">
                  <c:v>3.3827726034267549</c:v>
                </c:pt>
                <c:pt idx="3">
                  <c:v>2.4280333314384581</c:v>
                </c:pt>
                <c:pt idx="4">
                  <c:v>6.189734984935078</c:v>
                </c:pt>
                <c:pt idx="5">
                  <c:v>6.3506961350158866</c:v>
                </c:pt>
                <c:pt idx="6">
                  <c:v>8.0002020910184779</c:v>
                </c:pt>
                <c:pt idx="7">
                  <c:v>7.7325405122512407</c:v>
                </c:pt>
                <c:pt idx="8">
                  <c:v>9.6355833249549931</c:v>
                </c:pt>
                <c:pt idx="9">
                  <c:v>10.763905248672479</c:v>
                </c:pt>
                <c:pt idx="10">
                  <c:v>12.043514805013841</c:v>
                </c:pt>
                <c:pt idx="11">
                  <c:v>13.4948749779722</c:v>
                </c:pt>
                <c:pt idx="12">
                  <c:v>15.141217994962711</c:v>
                </c:pt>
              </c:numCache>
            </c:numRef>
          </c:val>
          <c:extLst>
            <c:ext xmlns:c16="http://schemas.microsoft.com/office/drawing/2014/chart" uri="{C3380CC4-5D6E-409C-BE32-E72D297353CC}">
              <c16:uniqueId val="{00000002-C212-405B-9338-7C2A1017237A}"/>
            </c:ext>
          </c:extLst>
        </c:ser>
        <c:ser>
          <c:idx val="0"/>
          <c:order val="3"/>
          <c:tx>
            <c:strRef>
              <c:f>Fig2.8!$A$20</c:f>
              <c:strCache>
                <c:ptCount val="1"/>
                <c:pt idx="0">
                  <c:v>Industry</c:v>
                </c:pt>
              </c:strCache>
            </c:strRef>
          </c:tx>
          <c:spPr>
            <a:solidFill>
              <a:schemeClr val="accent5">
                <a:lumMod val="50000"/>
              </a:schemeClr>
            </a:solidFill>
          </c:spPr>
          <c:invertIfNegative val="0"/>
          <c:cat>
            <c:numRef>
              <c:f>Fig2.8!$B$19:$N$19</c:f>
              <c:numCache>
                <c:formatCode>General</c:formatCode>
                <c:ptCount val="13"/>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numCache>
            </c:numRef>
          </c:cat>
          <c:val>
            <c:numRef>
              <c:f>Fig2.8!$B$20:$N$20</c:f>
              <c:numCache>
                <c:formatCode>_ * #,##0.0_ ;_ * \-#,##0.0_ ;_ * ""\-""??_ ;_ @_ </c:formatCode>
                <c:ptCount val="13"/>
                <c:pt idx="0">
                  <c:v>2.6783178158441761</c:v>
                </c:pt>
                <c:pt idx="1">
                  <c:v>4.3412745477916879</c:v>
                </c:pt>
                <c:pt idx="2">
                  <c:v>6.1034850442892408</c:v>
                </c:pt>
                <c:pt idx="3">
                  <c:v>4.0401663722408356</c:v>
                </c:pt>
                <c:pt idx="4">
                  <c:v>5.9769485371691751</c:v>
                </c:pt>
                <c:pt idx="5">
                  <c:v>7.5808106342208772</c:v>
                </c:pt>
                <c:pt idx="6">
                  <c:v>11.46513023055746</c:v>
                </c:pt>
                <c:pt idx="7">
                  <c:v>10.403693148544621</c:v>
                </c:pt>
                <c:pt idx="8">
                  <c:v>14.11877732972208</c:v>
                </c:pt>
                <c:pt idx="9">
                  <c:v>14.636887296747499</c:v>
                </c:pt>
                <c:pt idx="10">
                  <c:v>16.903839730064721</c:v>
                </c:pt>
                <c:pt idx="11">
                  <c:v>19.20410609226203</c:v>
                </c:pt>
                <c:pt idx="12">
                  <c:v>21.817391592214499</c:v>
                </c:pt>
              </c:numCache>
            </c:numRef>
          </c:val>
          <c:extLst>
            <c:ext xmlns:c16="http://schemas.microsoft.com/office/drawing/2014/chart" uri="{C3380CC4-5D6E-409C-BE32-E72D297353CC}">
              <c16:uniqueId val="{00000003-C212-405B-9338-7C2A1017237A}"/>
            </c:ext>
          </c:extLst>
        </c:ser>
        <c:ser>
          <c:idx val="2"/>
          <c:order val="4"/>
          <c:tx>
            <c:strRef>
              <c:f>Fig2.8!$A$22</c:f>
              <c:strCache>
                <c:ptCount val="1"/>
                <c:pt idx="0">
                  <c:v>Transport</c:v>
                </c:pt>
              </c:strCache>
            </c:strRef>
          </c:tx>
          <c:spPr>
            <a:solidFill>
              <a:schemeClr val="accent6"/>
            </a:solidFill>
          </c:spPr>
          <c:invertIfNegative val="0"/>
          <c:cat>
            <c:numRef>
              <c:f>Fig2.8!$B$19:$N$19</c:f>
              <c:numCache>
                <c:formatCode>General</c:formatCode>
                <c:ptCount val="13"/>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numCache>
            </c:numRef>
          </c:cat>
          <c:val>
            <c:numRef>
              <c:f>Fig2.8!$B$22:$N$22</c:f>
              <c:numCache>
                <c:formatCode>_ * #,##0.0_ ;_ * \-#,##0.0_ ;_ * ""\-""??_ ;_ @_ </c:formatCode>
                <c:ptCount val="13"/>
                <c:pt idx="0">
                  <c:v>2.0226386969526731</c:v>
                </c:pt>
                <c:pt idx="1">
                  <c:v>5.3261610224244036</c:v>
                </c:pt>
                <c:pt idx="2">
                  <c:v>9.1823729332017709</c:v>
                </c:pt>
                <c:pt idx="3">
                  <c:v>2.8336102982329021</c:v>
                </c:pt>
                <c:pt idx="4">
                  <c:v>5.3259400877441969</c:v>
                </c:pt>
                <c:pt idx="5">
                  <c:v>6.0065082934263447</c:v>
                </c:pt>
                <c:pt idx="6">
                  <c:v>8.1347789891289537</c:v>
                </c:pt>
                <c:pt idx="7">
                  <c:v>12.48264223921238</c:v>
                </c:pt>
                <c:pt idx="8">
                  <c:v>12.541348720917441</c:v>
                </c:pt>
                <c:pt idx="9">
                  <c:v>13.632781791749601</c:v>
                </c:pt>
                <c:pt idx="10">
                  <c:v>16.500519666885481</c:v>
                </c:pt>
                <c:pt idx="11">
                  <c:v>19.637211986685731</c:v>
                </c:pt>
                <c:pt idx="12">
                  <c:v>22.875634812721959</c:v>
                </c:pt>
              </c:numCache>
            </c:numRef>
          </c:val>
          <c:extLst>
            <c:ext xmlns:c16="http://schemas.microsoft.com/office/drawing/2014/chart" uri="{C3380CC4-5D6E-409C-BE32-E72D297353CC}">
              <c16:uniqueId val="{00000004-C212-405B-9338-7C2A1017237A}"/>
            </c:ext>
          </c:extLst>
        </c:ser>
        <c:ser>
          <c:idx val="1"/>
          <c:order val="5"/>
          <c:tx>
            <c:strRef>
              <c:f>Fig2.8!$A$21</c:f>
              <c:strCache>
                <c:ptCount val="1"/>
                <c:pt idx="0">
                  <c:v>Residential/Services</c:v>
                </c:pt>
              </c:strCache>
            </c:strRef>
          </c:tx>
          <c:spPr>
            <a:solidFill>
              <a:schemeClr val="accent6">
                <a:lumMod val="50000"/>
              </a:schemeClr>
            </a:solidFill>
          </c:spPr>
          <c:invertIfNegative val="0"/>
          <c:cat>
            <c:numRef>
              <c:f>Fig2.8!$B$19:$N$19</c:f>
              <c:numCache>
                <c:formatCode>General</c:formatCode>
                <c:ptCount val="13"/>
                <c:pt idx="0">
                  <c:v>1975</c:v>
                </c:pt>
                <c:pt idx="1">
                  <c:v>1980</c:v>
                </c:pt>
                <c:pt idx="2">
                  <c:v>1985</c:v>
                </c:pt>
                <c:pt idx="3">
                  <c:v>1990</c:v>
                </c:pt>
                <c:pt idx="4">
                  <c:v>1995</c:v>
                </c:pt>
                <c:pt idx="5">
                  <c:v>2000</c:v>
                </c:pt>
                <c:pt idx="6">
                  <c:v>2005</c:v>
                </c:pt>
                <c:pt idx="7">
                  <c:v>2010</c:v>
                </c:pt>
                <c:pt idx="8">
                  <c:v>2015</c:v>
                </c:pt>
                <c:pt idx="9">
                  <c:v>2020</c:v>
                </c:pt>
                <c:pt idx="10">
                  <c:v>2025</c:v>
                </c:pt>
                <c:pt idx="11">
                  <c:v>2030</c:v>
                </c:pt>
                <c:pt idx="12">
                  <c:v>2035</c:v>
                </c:pt>
              </c:numCache>
            </c:numRef>
          </c:cat>
          <c:val>
            <c:numRef>
              <c:f>Fig2.8!$B$21:$N$21</c:f>
              <c:numCache>
                <c:formatCode>_ * #,##0.0_ ;_ * \-#,##0.0_ ;_ * ""\-""??_ ;_ @_ </c:formatCode>
                <c:ptCount val="13"/>
                <c:pt idx="0">
                  <c:v>0.21792823936323999</c:v>
                </c:pt>
                <c:pt idx="1">
                  <c:v>0.33125208497189701</c:v>
                </c:pt>
                <c:pt idx="2">
                  <c:v>1.5126068655548051</c:v>
                </c:pt>
                <c:pt idx="3">
                  <c:v>0.18426676083577501</c:v>
                </c:pt>
                <c:pt idx="4">
                  <c:v>0.35188230418602101</c:v>
                </c:pt>
                <c:pt idx="5">
                  <c:v>0.37487292995418903</c:v>
                </c:pt>
                <c:pt idx="6">
                  <c:v>0.488237753989749</c:v>
                </c:pt>
                <c:pt idx="7">
                  <c:v>0.54826577567963897</c:v>
                </c:pt>
                <c:pt idx="8">
                  <c:v>0.55388734928763805</c:v>
                </c:pt>
                <c:pt idx="9">
                  <c:v>0.58938562851405996</c:v>
                </c:pt>
                <c:pt idx="10">
                  <c:v>0.63047688776440103</c:v>
                </c:pt>
                <c:pt idx="11">
                  <c:v>0.66759599195387598</c:v>
                </c:pt>
                <c:pt idx="12">
                  <c:v>0.70005808676164505</c:v>
                </c:pt>
              </c:numCache>
            </c:numRef>
          </c:val>
          <c:extLst>
            <c:ext xmlns:c16="http://schemas.microsoft.com/office/drawing/2014/chart" uri="{C3380CC4-5D6E-409C-BE32-E72D297353CC}">
              <c16:uniqueId val="{00000005-C212-405B-9338-7C2A1017237A}"/>
            </c:ext>
          </c:extLst>
        </c:ser>
        <c:dLbls>
          <c:showLegendKey val="0"/>
          <c:showVal val="0"/>
          <c:showCatName val="0"/>
          <c:showSerName val="0"/>
          <c:showPercent val="0"/>
          <c:showBubbleSize val="0"/>
        </c:dLbls>
        <c:gapWidth val="150"/>
        <c:overlap val="100"/>
        <c:axId val="158180480"/>
        <c:axId val="158182016"/>
      </c:barChart>
      <c:catAx>
        <c:axId val="158180480"/>
        <c:scaling>
          <c:orientation val="minMax"/>
        </c:scaling>
        <c:delete val="0"/>
        <c:axPos val="b"/>
        <c:numFmt formatCode="General" sourceLinked="1"/>
        <c:majorTickMark val="out"/>
        <c:minorTickMark val="none"/>
        <c:tickLblPos val="nextTo"/>
        <c:txPr>
          <a:bodyPr rot="-5400000" vert="horz"/>
          <a:lstStyle/>
          <a:p>
            <a:pP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158182016"/>
        <c:crosses val="autoZero"/>
        <c:auto val="1"/>
        <c:lblAlgn val="ctr"/>
        <c:lblOffset val="100"/>
        <c:tickLblSkip val="1"/>
        <c:tickMarkSkip val="2"/>
        <c:noMultiLvlLbl val="0"/>
      </c:catAx>
      <c:valAx>
        <c:axId val="158182016"/>
        <c:scaling>
          <c:orientation val="minMax"/>
          <c:max val="110"/>
        </c:scaling>
        <c:delete val="0"/>
        <c:axPos val="l"/>
        <c:majorGridlines>
          <c:spPr>
            <a:ln>
              <a:solidFill>
                <a:schemeClr val="bg1">
                  <a:lumMod val="65000"/>
                </a:schemeClr>
              </a:solidFill>
              <a:prstDash val="sysDash"/>
            </a:ln>
          </c:spPr>
        </c:majorGridlines>
        <c:numFmt formatCode="#,##0" sourceLinked="0"/>
        <c:majorTickMark val="out"/>
        <c:minorTickMark val="none"/>
        <c:tickLblPos val="nextTo"/>
        <c:spPr>
          <a:ln>
            <a:noFill/>
          </a:ln>
        </c:spPr>
        <c:txPr>
          <a:bodyPr/>
          <a:lstStyle/>
          <a:p>
            <a:pP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158180480"/>
        <c:crosses val="autoZero"/>
        <c:crossBetween val="between"/>
        <c:majorUnit val="10"/>
      </c:valAx>
    </c:plotArea>
    <c:legend>
      <c:legendPos val="r"/>
      <c:layout>
        <c:manualLayout>
          <c:xMode val="edge"/>
          <c:yMode val="edge"/>
          <c:x val="0.69830555555555596"/>
          <c:y val="8.1030183727034105E-2"/>
          <c:w val="0.30169444444444399"/>
          <c:h val="0.8241591454285675"/>
        </c:manualLayout>
      </c:layout>
      <c:overlay val="0"/>
      <c:txPr>
        <a:bodyPr/>
        <a:lstStyle/>
        <a:p>
          <a:pP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65915911931554"/>
          <c:y val="9.3638441453716748E-2"/>
          <c:w val="0.74369649821197814"/>
          <c:h val="0.6889346713664628"/>
        </c:manualLayout>
      </c:layout>
      <c:lineChart>
        <c:grouping val="standard"/>
        <c:varyColors val="0"/>
        <c:ser>
          <c:idx val="0"/>
          <c:order val="0"/>
          <c:tx>
            <c:strRef>
              <c:f>Fig2.9!$A$40</c:f>
              <c:strCache>
                <c:ptCount val="1"/>
                <c:pt idx="0">
                  <c:v>Kuwait</c:v>
                </c:pt>
              </c:strCache>
            </c:strRef>
          </c:tx>
          <c:marker>
            <c:symbol val="none"/>
          </c:marker>
          <c:cat>
            <c:numRef>
              <c:f>Fig2.9!$AE$6:$BN$6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Fig2.9!$AE$40:$BN$40</c:f>
              <c:numCache>
                <c:formatCode>_ * #,##0.0_ ;_ * \-#,##0.0_ ;_ * ""\-""??_ ;_ @_ </c:formatCode>
                <c:ptCount val="36"/>
                <c:pt idx="0">
                  <c:v>22.771511763570629</c:v>
                </c:pt>
                <c:pt idx="1">
                  <c:v>22.722471337978259</c:v>
                </c:pt>
                <c:pt idx="2">
                  <c:v>22.730147965429271</c:v>
                </c:pt>
                <c:pt idx="3">
                  <c:v>25.395894037617801</c:v>
                </c:pt>
                <c:pt idx="4">
                  <c:v>24.934557134148751</c:v>
                </c:pt>
                <c:pt idx="5">
                  <c:v>27.2125501412281</c:v>
                </c:pt>
                <c:pt idx="6">
                  <c:v>27.15132160579552</c:v>
                </c:pt>
                <c:pt idx="7">
                  <c:v>25.317561111488359</c:v>
                </c:pt>
                <c:pt idx="8">
                  <c:v>25.351086250552079</c:v>
                </c:pt>
                <c:pt idx="9">
                  <c:v>24.910102187086071</c:v>
                </c:pt>
                <c:pt idx="10">
                  <c:v>24.780309637436439</c:v>
                </c:pt>
                <c:pt idx="11">
                  <c:v>23.486176292599449</c:v>
                </c:pt>
                <c:pt idx="12">
                  <c:v>23.651474582456501</c:v>
                </c:pt>
                <c:pt idx="13">
                  <c:v>22.29426389336443</c:v>
                </c:pt>
                <c:pt idx="14">
                  <c:v>22.529628507648479</c:v>
                </c:pt>
                <c:pt idx="15">
                  <c:v>21.080173532962139</c:v>
                </c:pt>
                <c:pt idx="16">
                  <c:v>20.88066162877648</c:v>
                </c:pt>
                <c:pt idx="17">
                  <c:v>20.13413121906305</c:v>
                </c:pt>
                <c:pt idx="18">
                  <c:v>20.02478775509373</c:v>
                </c:pt>
                <c:pt idx="19">
                  <c:v>19.985200137264322</c:v>
                </c:pt>
                <c:pt idx="20">
                  <c:v>19.785512289964469</c:v>
                </c:pt>
                <c:pt idx="21">
                  <c:v>19.73057220172872</c:v>
                </c:pt>
                <c:pt idx="22">
                  <c:v>19.362855870805749</c:v>
                </c:pt>
                <c:pt idx="23">
                  <c:v>19.19226276248099</c:v>
                </c:pt>
                <c:pt idx="24">
                  <c:v>19.119422608746959</c:v>
                </c:pt>
                <c:pt idx="25">
                  <c:v>19.036139128301691</c:v>
                </c:pt>
                <c:pt idx="26">
                  <c:v>19.10914247692002</c:v>
                </c:pt>
                <c:pt idx="27">
                  <c:v>19.103323384622101</c:v>
                </c:pt>
                <c:pt idx="28">
                  <c:v>19.226097379722599</c:v>
                </c:pt>
                <c:pt idx="29">
                  <c:v>18.942882687529352</c:v>
                </c:pt>
                <c:pt idx="30">
                  <c:v>19.19686947803644</c:v>
                </c:pt>
                <c:pt idx="31">
                  <c:v>19.321399973886649</c:v>
                </c:pt>
                <c:pt idx="32">
                  <c:v>19.403182005483881</c:v>
                </c:pt>
                <c:pt idx="33">
                  <c:v>19.67382097107539</c:v>
                </c:pt>
                <c:pt idx="34">
                  <c:v>19.949946573994328</c:v>
                </c:pt>
                <c:pt idx="35">
                  <c:v>20.23168294889598</c:v>
                </c:pt>
              </c:numCache>
            </c:numRef>
          </c:val>
          <c:smooth val="0"/>
          <c:extLst>
            <c:ext xmlns:c16="http://schemas.microsoft.com/office/drawing/2014/chart" uri="{C3380CC4-5D6E-409C-BE32-E72D297353CC}">
              <c16:uniqueId val="{00000000-7F33-403F-AF56-090A3F12D4D2}"/>
            </c:ext>
          </c:extLst>
        </c:ser>
        <c:ser>
          <c:idx val="1"/>
          <c:order val="1"/>
          <c:tx>
            <c:strRef>
              <c:f>Fig2.9!$A$41</c:f>
              <c:strCache>
                <c:ptCount val="1"/>
                <c:pt idx="0">
                  <c:v>EU</c:v>
                </c:pt>
              </c:strCache>
            </c:strRef>
          </c:tx>
          <c:spPr>
            <a:ln>
              <a:solidFill>
                <a:srgbClr val="70AD47"/>
              </a:solidFill>
            </a:ln>
          </c:spPr>
          <c:marker>
            <c:symbol val="none"/>
          </c:marker>
          <c:cat>
            <c:numRef>
              <c:f>Fig2.9!$AE$6:$BN$6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Fig2.9!$AE$41:$BN$41</c:f>
              <c:numCache>
                <c:formatCode>0.0</c:formatCode>
                <c:ptCount val="36"/>
                <c:pt idx="0">
                  <c:v>7.7232959356096522</c:v>
                </c:pt>
                <c:pt idx="1">
                  <c:v>7.6119511108549993</c:v>
                </c:pt>
                <c:pt idx="2">
                  <c:v>7.5022115165748788</c:v>
                </c:pt>
                <c:pt idx="3">
                  <c:v>7.3940540105632389</c:v>
                </c:pt>
                <c:pt idx="4">
                  <c:v>7.2874557842494383</c:v>
                </c:pt>
                <c:pt idx="5">
                  <c:v>7.1823943578882741</c:v>
                </c:pt>
                <c:pt idx="6">
                  <c:v>7.0788475758194176</c:v>
                </c:pt>
                <c:pt idx="7">
                  <c:v>6.9767936017951451</c:v>
                </c:pt>
                <c:pt idx="8">
                  <c:v>6.8762109143754451</c:v>
                </c:pt>
                <c:pt idx="9">
                  <c:v>6.7770783023895351</c:v>
                </c:pt>
                <c:pt idx="10">
                  <c:v>6.6793748604627616</c:v>
                </c:pt>
                <c:pt idx="11">
                  <c:v>6.5830799846080366</c:v>
                </c:pt>
                <c:pt idx="12">
                  <c:v>6.488173367880786</c:v>
                </c:pt>
                <c:pt idx="13">
                  <c:v>6.3946349960965811</c:v>
                </c:pt>
                <c:pt idx="14">
                  <c:v>6.3024451436104849</c:v>
                </c:pt>
                <c:pt idx="15">
                  <c:v>6.2115843691572348</c:v>
                </c:pt>
                <c:pt idx="16">
                  <c:v>6.1218261718749973</c:v>
                </c:pt>
                <c:pt idx="17">
                  <c:v>6.1484374999999982</c:v>
                </c:pt>
                <c:pt idx="18">
                  <c:v>6.0206711218663038</c:v>
                </c:pt>
                <c:pt idx="19">
                  <c:v>5.8955597674490257</c:v>
                </c:pt>
                <c:pt idx="20">
                  <c:v>5.7730482645578141</c:v>
                </c:pt>
                <c:pt idx="21">
                  <c:v>5.6530825874970043</c:v>
                </c:pt>
                <c:pt idx="22">
                  <c:v>5.5356098332411259</c:v>
                </c:pt>
                <c:pt idx="23">
                  <c:v>5.4205781981054493</c:v>
                </c:pt>
                <c:pt idx="24">
                  <c:v>5.3079369549013977</c:v>
                </c:pt>
                <c:pt idx="25">
                  <c:v>5.1976364305665959</c:v>
                </c:pt>
                <c:pt idx="26">
                  <c:v>5.0244975882771756</c:v>
                </c:pt>
                <c:pt idx="27">
                  <c:v>4.8571261864599302</c:v>
                </c:pt>
                <c:pt idx="28">
                  <c:v>4.6953301054890186</c:v>
                </c:pt>
                <c:pt idx="29">
                  <c:v>4.5389236254493159</c:v>
                </c:pt>
                <c:pt idx="30">
                  <c:v>4.3877272129551956</c:v>
                </c:pt>
                <c:pt idx="31">
                  <c:v>4.2494158894278664</c:v>
                </c:pt>
                <c:pt idx="32">
                  <c:v>4.1154644591407958</c:v>
                </c:pt>
                <c:pt idx="33">
                  <c:v>3.9857354881617479</c:v>
                </c:pt>
                <c:pt idx="34">
                  <c:v>3.8600958747943031</c:v>
                </c:pt>
                <c:pt idx="35">
                  <c:v>3.7384167130157842</c:v>
                </c:pt>
              </c:numCache>
            </c:numRef>
          </c:val>
          <c:smooth val="0"/>
          <c:extLst>
            <c:ext xmlns:c16="http://schemas.microsoft.com/office/drawing/2014/chart" uri="{C3380CC4-5D6E-409C-BE32-E72D297353CC}">
              <c16:uniqueId val="{00000001-7F33-403F-AF56-090A3F12D4D2}"/>
            </c:ext>
          </c:extLst>
        </c:ser>
        <c:ser>
          <c:idx val="2"/>
          <c:order val="2"/>
          <c:tx>
            <c:strRef>
              <c:f>Fig2.9!$A$42</c:f>
              <c:strCache>
                <c:ptCount val="1"/>
                <c:pt idx="0">
                  <c:v>ME</c:v>
                </c:pt>
              </c:strCache>
            </c:strRef>
          </c:tx>
          <c:spPr>
            <a:ln>
              <a:solidFill>
                <a:srgbClr val="ED7D31"/>
              </a:solidFill>
            </a:ln>
          </c:spPr>
          <c:marker>
            <c:symbol val="none"/>
          </c:marker>
          <c:cat>
            <c:numRef>
              <c:f>Fig2.9!$AE$6:$BN$6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Fig2.9!$AE$42:$BN$42</c:f>
              <c:numCache>
                <c:formatCode>0.0</c:formatCode>
                <c:ptCount val="36"/>
                <c:pt idx="0">
                  <c:v>5.4653766782137927</c:v>
                </c:pt>
                <c:pt idx="1">
                  <c:v>5.5808280858542654</c:v>
                </c:pt>
                <c:pt idx="2">
                  <c:v>5.6987183057323767</c:v>
                </c:pt>
                <c:pt idx="3">
                  <c:v>5.8190988556706751</c:v>
                </c:pt>
                <c:pt idx="4">
                  <c:v>5.9420223417616302</c:v>
                </c:pt>
                <c:pt idx="5">
                  <c:v>6.0675424813564156</c:v>
                </c:pt>
                <c:pt idx="6">
                  <c:v>6.1957141265393201</c:v>
                </c:pt>
                <c:pt idx="7">
                  <c:v>6.3265932880979863</c:v>
                </c:pt>
                <c:pt idx="8">
                  <c:v>6.4602371600000401</c:v>
                </c:pt>
                <c:pt idx="9">
                  <c:v>6.596704144386746</c:v>
                </c:pt>
                <c:pt idx="10">
                  <c:v>6.7360538770946619</c:v>
                </c:pt>
                <c:pt idx="11">
                  <c:v>6.8783472537163801</c:v>
                </c:pt>
                <c:pt idx="12">
                  <c:v>7.0236464562117984</c:v>
                </c:pt>
                <c:pt idx="13">
                  <c:v>7.1720149800815296</c:v>
                </c:pt>
                <c:pt idx="14">
                  <c:v>7.3235176621143383</c:v>
                </c:pt>
                <c:pt idx="15">
                  <c:v>7.4782207087206869</c:v>
                </c:pt>
                <c:pt idx="16">
                  <c:v>7.6358101265822764</c:v>
                </c:pt>
                <c:pt idx="17">
                  <c:v>7.4008438818565399</c:v>
                </c:pt>
                <c:pt idx="18">
                  <c:v>7.3892908048754729</c:v>
                </c:pt>
                <c:pt idx="19">
                  <c:v>7.3777557628090529</c:v>
                </c:pt>
                <c:pt idx="20">
                  <c:v>7.3662387275039016</c:v>
                </c:pt>
                <c:pt idx="21">
                  <c:v>7.3547396708505914</c:v>
                </c:pt>
                <c:pt idx="22">
                  <c:v>7.3432585647835751</c:v>
                </c:pt>
                <c:pt idx="23">
                  <c:v>7.3317953812811103</c:v>
                </c:pt>
                <c:pt idx="24">
                  <c:v>7.3203500923651976</c:v>
                </c:pt>
                <c:pt idx="25">
                  <c:v>7.3089226701015386</c:v>
                </c:pt>
                <c:pt idx="26">
                  <c:v>7.3421683824717068</c:v>
                </c:pt>
                <c:pt idx="27">
                  <c:v>7.3755653178662346</c:v>
                </c:pt>
                <c:pt idx="28">
                  <c:v>7.4091141641453486</c:v>
                </c:pt>
                <c:pt idx="29">
                  <c:v>7.4428156122981051</c:v>
                </c:pt>
                <c:pt idx="30">
                  <c:v>7.4766703564566264</c:v>
                </c:pt>
                <c:pt idx="31">
                  <c:v>7.5093478351450349</c:v>
                </c:pt>
                <c:pt idx="32">
                  <c:v>7.5421681337736803</c:v>
                </c:pt>
                <c:pt idx="33">
                  <c:v>7.5751318765502944</c:v>
                </c:pt>
                <c:pt idx="34">
                  <c:v>7.6082396904107989</c:v>
                </c:pt>
                <c:pt idx="35">
                  <c:v>7.6414922050311631</c:v>
                </c:pt>
              </c:numCache>
            </c:numRef>
          </c:val>
          <c:smooth val="0"/>
          <c:extLst>
            <c:ext xmlns:c16="http://schemas.microsoft.com/office/drawing/2014/chart" uri="{C3380CC4-5D6E-409C-BE32-E72D297353CC}">
              <c16:uniqueId val="{00000002-7F33-403F-AF56-090A3F12D4D2}"/>
            </c:ext>
          </c:extLst>
        </c:ser>
        <c:ser>
          <c:idx val="3"/>
          <c:order val="3"/>
          <c:tx>
            <c:strRef>
              <c:f>Fig2.9!$A$43</c:f>
              <c:strCache>
                <c:ptCount val="1"/>
                <c:pt idx="0">
                  <c:v>World</c:v>
                </c:pt>
              </c:strCache>
            </c:strRef>
          </c:tx>
          <c:spPr>
            <a:ln>
              <a:solidFill>
                <a:srgbClr val="5B9BD5">
                  <a:lumMod val="50000"/>
                </a:srgbClr>
              </a:solidFill>
            </a:ln>
          </c:spPr>
          <c:marker>
            <c:symbol val="none"/>
          </c:marker>
          <c:cat>
            <c:numRef>
              <c:f>Fig2.9!$AE$6:$BN$6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Fig2.9!$AE$43:$BN$43</c:f>
              <c:numCache>
                <c:formatCode>0.0</c:formatCode>
                <c:ptCount val="36"/>
                <c:pt idx="0">
                  <c:v>3.768132106949448</c:v>
                </c:pt>
                <c:pt idx="1">
                  <c:v>3.800228251971093</c:v>
                </c:pt>
                <c:pt idx="2">
                  <c:v>3.832597785105472</c:v>
                </c:pt>
                <c:pt idx="3">
                  <c:v>3.8652430350141751</c:v>
                </c:pt>
                <c:pt idx="4">
                  <c:v>3.8981663501938431</c:v>
                </c:pt>
                <c:pt idx="5">
                  <c:v>3.9313700991450991</c:v>
                </c:pt>
                <c:pt idx="6">
                  <c:v>3.964856670542956</c:v>
                </c:pt>
                <c:pt idx="7">
                  <c:v>3.9986284734086461</c:v>
                </c:pt>
                <c:pt idx="8">
                  <c:v>4.0326879372829376</c:v>
                </c:pt>
                <c:pt idx="9">
                  <c:v>4.0670375124008986</c:v>
                </c:pt>
                <c:pt idx="10">
                  <c:v>4.1016796698681919</c:v>
                </c:pt>
                <c:pt idx="11">
                  <c:v>4.1366169018388081</c:v>
                </c:pt>
                <c:pt idx="12">
                  <c:v>4.1718517216943907</c:v>
                </c:pt>
                <c:pt idx="13">
                  <c:v>4.2073866642250293</c:v>
                </c:pt>
                <c:pt idx="14">
                  <c:v>4.2432242858116096</c:v>
                </c:pt>
                <c:pt idx="15">
                  <c:v>4.27936716460973</c:v>
                </c:pt>
                <c:pt idx="16">
                  <c:v>4.3158110697179319</c:v>
                </c:pt>
                <c:pt idx="17">
                  <c:v>4.3347525279403927</c:v>
                </c:pt>
                <c:pt idx="18">
                  <c:v>4.3175007556826417</c:v>
                </c:pt>
                <c:pt idx="19">
                  <c:v>4.300317643318186</c:v>
                </c:pt>
                <c:pt idx="20">
                  <c:v>4.2832029175892483</c:v>
                </c:pt>
                <c:pt idx="21">
                  <c:v>4.2661563063255787</c:v>
                </c:pt>
                <c:pt idx="22">
                  <c:v>4.249177538440148</c:v>
                </c:pt>
                <c:pt idx="23">
                  <c:v>4.232266343924791</c:v>
                </c:pt>
                <c:pt idx="24">
                  <c:v>4.2154224538459664</c:v>
                </c:pt>
                <c:pt idx="25">
                  <c:v>4.198645600340436</c:v>
                </c:pt>
                <c:pt idx="26">
                  <c:v>4.1776104225098454</c:v>
                </c:pt>
                <c:pt idx="27">
                  <c:v>4.1566806307366848</c:v>
                </c:pt>
                <c:pt idx="28">
                  <c:v>4.1358556970377256</c:v>
                </c:pt>
                <c:pt idx="29">
                  <c:v>4.1151350960749298</c:v>
                </c:pt>
                <c:pt idx="30">
                  <c:v>4.0945183051422029</c:v>
                </c:pt>
                <c:pt idx="31">
                  <c:v>4.0715433459232404</c:v>
                </c:pt>
                <c:pt idx="32">
                  <c:v>4.0486973026625801</c:v>
                </c:pt>
                <c:pt idx="33">
                  <c:v>4.0259794519933596</c:v>
                </c:pt>
                <c:pt idx="34">
                  <c:v>4.0033890746076279</c:v>
                </c:pt>
                <c:pt idx="35">
                  <c:v>3.9809254552335882</c:v>
                </c:pt>
              </c:numCache>
            </c:numRef>
          </c:val>
          <c:smooth val="0"/>
          <c:extLst>
            <c:ext xmlns:c16="http://schemas.microsoft.com/office/drawing/2014/chart" uri="{C3380CC4-5D6E-409C-BE32-E72D297353CC}">
              <c16:uniqueId val="{00000003-7F33-403F-AF56-090A3F12D4D2}"/>
            </c:ext>
          </c:extLst>
        </c:ser>
        <c:dLbls>
          <c:showLegendKey val="0"/>
          <c:showVal val="0"/>
          <c:showCatName val="0"/>
          <c:showSerName val="0"/>
          <c:showPercent val="0"/>
          <c:showBubbleSize val="0"/>
        </c:dLbls>
        <c:smooth val="0"/>
        <c:axId val="162428416"/>
        <c:axId val="162429952"/>
      </c:lineChart>
      <c:catAx>
        <c:axId val="162428416"/>
        <c:scaling>
          <c:orientation val="minMax"/>
        </c:scaling>
        <c:delete val="0"/>
        <c:axPos val="b"/>
        <c:numFmt formatCode="General" sourceLinked="1"/>
        <c:majorTickMark val="out"/>
        <c:minorTickMark val="none"/>
        <c:tickLblPos val="nextTo"/>
        <c:txPr>
          <a:bodyPr rot="-5400000" vert="horz"/>
          <a:lstStyle/>
          <a:p>
            <a:pP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162429952"/>
        <c:crosses val="autoZero"/>
        <c:auto val="1"/>
        <c:lblAlgn val="ctr"/>
        <c:lblOffset val="100"/>
        <c:noMultiLvlLbl val="0"/>
      </c:catAx>
      <c:valAx>
        <c:axId val="162429952"/>
        <c:scaling>
          <c:orientation val="minMax"/>
        </c:scaling>
        <c:delete val="0"/>
        <c:axPos val="l"/>
        <c:majorGridlines>
          <c:spPr>
            <a:ln>
              <a:prstDash val="sysDash"/>
            </a:ln>
          </c:spPr>
        </c:majorGridlines>
        <c:title>
          <c:tx>
            <c:rich>
              <a:bodyPr/>
              <a:lstStyle/>
              <a:p>
                <a:pP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pPr>
                <a:r>
                  <a:rPr lang="en-GB" sz="1400" b="0" dirty="0">
                    <a:solidFill>
                      <a:schemeClr val="tx1"/>
                    </a:solidFill>
                    <a:effectLst/>
                    <a:latin typeface="Noto Sans" panose="020B0502040504020204" pitchFamily="34" charset="0"/>
                    <a:ea typeface="Noto Sans" panose="020B0502040504020204" pitchFamily="34" charset="0"/>
                    <a:cs typeface="Noto Sans" panose="020B0502040504020204" pitchFamily="34" charset="0"/>
                  </a:rPr>
                  <a:t>tCO</a:t>
                </a:r>
                <a:r>
                  <a:rPr lang="en-GB" sz="1400" b="0" baseline="-25000" dirty="0">
                    <a:solidFill>
                      <a:schemeClr val="tx1"/>
                    </a:solidFill>
                    <a:effectLst/>
                    <a:latin typeface="Noto Sans" panose="020B0502040504020204" pitchFamily="34" charset="0"/>
                    <a:ea typeface="Noto Sans" panose="020B0502040504020204" pitchFamily="34" charset="0"/>
                    <a:cs typeface="Noto Sans" panose="020B0502040504020204" pitchFamily="34" charset="0"/>
                  </a:rPr>
                  <a:t>2</a:t>
                </a:r>
                <a:r>
                  <a:rPr lang="en-GB" sz="1400" b="0" dirty="0">
                    <a:solidFill>
                      <a:schemeClr val="tx1"/>
                    </a:solidFill>
                    <a:effectLst/>
                    <a:latin typeface="Noto Sans" panose="020B0502040504020204" pitchFamily="34" charset="0"/>
                    <a:ea typeface="Noto Sans" panose="020B0502040504020204" pitchFamily="34" charset="0"/>
                    <a:cs typeface="Noto Sans" panose="020B0502040504020204" pitchFamily="34" charset="0"/>
                  </a:rPr>
                  <a:t> </a:t>
                </a:r>
                <a:endParaRPr lang="en-US" sz="1400" b="0" dirty="0">
                  <a:solidFill>
                    <a:schemeClr val="tx1"/>
                  </a:solidFill>
                  <a:effectLst/>
                  <a:latin typeface="Noto Sans" panose="020B0502040504020204" pitchFamily="34" charset="0"/>
                  <a:ea typeface="Noto Sans" panose="020B0502040504020204" pitchFamily="34" charset="0"/>
                  <a:cs typeface="Noto Sans" panose="020B0502040504020204" pitchFamily="34" charset="0"/>
                </a:endParaRPr>
              </a:p>
            </c:rich>
          </c:tx>
          <c:layout>
            <c:manualLayout>
              <c:xMode val="edge"/>
              <c:yMode val="edge"/>
              <c:x val="2.4397355050155011E-2"/>
              <c:y val="7.4267643806753006E-2"/>
            </c:manualLayout>
          </c:layout>
          <c:overlay val="0"/>
        </c:title>
        <c:numFmt formatCode="#,##0" sourceLinked="0"/>
        <c:majorTickMark val="out"/>
        <c:minorTickMark val="none"/>
        <c:tickLblPos val="nextTo"/>
        <c:spPr>
          <a:ln>
            <a:noFill/>
          </a:ln>
        </c:spPr>
        <c:txPr>
          <a:bodyPr/>
          <a:lstStyle/>
          <a:p>
            <a:pP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162428416"/>
        <c:crosses val="autoZero"/>
        <c:crossBetween val="between"/>
      </c:valAx>
    </c:plotArea>
    <c:legend>
      <c:legendPos val="r"/>
      <c:overlay val="0"/>
      <c:txPr>
        <a:bodyPr/>
        <a:lstStyle/>
        <a:p>
          <a:pP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legend>
    <c:plotVisOnly val="1"/>
    <c:dispBlanksAs val="gap"/>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4359659305464"/>
          <c:y val="6.3307662771297971E-2"/>
          <c:w val="0.65262556239577985"/>
          <c:h val="0.8207124934476322"/>
        </c:manualLayout>
      </c:layout>
      <c:lineChart>
        <c:grouping val="standard"/>
        <c:varyColors val="0"/>
        <c:ser>
          <c:idx val="0"/>
          <c:order val="0"/>
          <c:tx>
            <c:strRef>
              <c:f>fig1.2!$B$4</c:f>
              <c:strCache>
                <c:ptCount val="1"/>
                <c:pt idx="0">
                  <c:v>Kuwait</c:v>
                </c:pt>
              </c:strCache>
            </c:strRef>
          </c:tx>
          <c:spPr>
            <a:ln w="38100"/>
          </c:spPr>
          <c:marker>
            <c:symbol val="none"/>
          </c:marker>
          <c:cat>
            <c:numRef>
              <c:f>fig1.2!$C$3:$AB$3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fig1.2!$C$4:$AB$4</c:f>
              <c:numCache>
                <c:formatCode>General</c:formatCode>
                <c:ptCount val="26"/>
                <c:pt idx="0">
                  <c:v>0.22</c:v>
                </c:pt>
                <c:pt idx="1">
                  <c:v>0.11</c:v>
                </c:pt>
                <c:pt idx="2">
                  <c:v>0.2</c:v>
                </c:pt>
                <c:pt idx="3">
                  <c:v>0.21</c:v>
                </c:pt>
                <c:pt idx="4">
                  <c:v>0.23</c:v>
                </c:pt>
                <c:pt idx="5">
                  <c:v>0.22</c:v>
                </c:pt>
                <c:pt idx="6">
                  <c:v>0.22</c:v>
                </c:pt>
                <c:pt idx="7">
                  <c:v>0.21</c:v>
                </c:pt>
                <c:pt idx="8">
                  <c:v>0.24</c:v>
                </c:pt>
                <c:pt idx="9">
                  <c:v>0.26</c:v>
                </c:pt>
                <c:pt idx="10">
                  <c:v>0.25</c:v>
                </c:pt>
                <c:pt idx="11">
                  <c:v>0.27</c:v>
                </c:pt>
                <c:pt idx="12">
                  <c:v>0.27</c:v>
                </c:pt>
                <c:pt idx="13">
                  <c:v>0.25</c:v>
                </c:pt>
                <c:pt idx="14">
                  <c:v>0.24</c:v>
                </c:pt>
                <c:pt idx="15">
                  <c:v>0.24</c:v>
                </c:pt>
                <c:pt idx="16">
                  <c:v>0.22</c:v>
                </c:pt>
                <c:pt idx="17">
                  <c:v>0.21</c:v>
                </c:pt>
                <c:pt idx="18">
                  <c:v>0.23</c:v>
                </c:pt>
                <c:pt idx="19">
                  <c:v>0.27</c:v>
                </c:pt>
                <c:pt idx="20">
                  <c:v>0.28000000000000003</c:v>
                </c:pt>
                <c:pt idx="21">
                  <c:v>0.25</c:v>
                </c:pt>
                <c:pt idx="22">
                  <c:v>0.26</c:v>
                </c:pt>
                <c:pt idx="23">
                  <c:v>0.25</c:v>
                </c:pt>
                <c:pt idx="24">
                  <c:v>0.23</c:v>
                </c:pt>
                <c:pt idx="25">
                  <c:v>0.25</c:v>
                </c:pt>
              </c:numCache>
            </c:numRef>
          </c:val>
          <c:smooth val="0"/>
          <c:extLst>
            <c:ext xmlns:c16="http://schemas.microsoft.com/office/drawing/2014/chart" uri="{C3380CC4-5D6E-409C-BE32-E72D297353CC}">
              <c16:uniqueId val="{00000000-A317-4377-B812-E94AC4DC4EC5}"/>
            </c:ext>
          </c:extLst>
        </c:ser>
        <c:ser>
          <c:idx val="1"/>
          <c:order val="1"/>
          <c:tx>
            <c:strRef>
              <c:f>fig1.2!$B$5</c:f>
              <c:strCache>
                <c:ptCount val="1"/>
                <c:pt idx="0">
                  <c:v>Saudi Arabia</c:v>
                </c:pt>
              </c:strCache>
            </c:strRef>
          </c:tx>
          <c:spPr>
            <a:ln>
              <a:solidFill>
                <a:srgbClr val="ED7D31"/>
              </a:solidFill>
            </a:ln>
          </c:spPr>
          <c:marker>
            <c:symbol val="none"/>
          </c:marker>
          <c:dPt>
            <c:idx val="21"/>
            <c:bubble3D val="0"/>
            <c:extLst>
              <c:ext xmlns:c16="http://schemas.microsoft.com/office/drawing/2014/chart" uri="{C3380CC4-5D6E-409C-BE32-E72D297353CC}">
                <c16:uniqueId val="{00000000-8E07-42BE-815D-0D7CDC132181}"/>
              </c:ext>
            </c:extLst>
          </c:dPt>
          <c:cat>
            <c:numRef>
              <c:f>fig1.2!$C$3:$AB$3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fig1.2!$C$5:$AB$5</c:f>
              <c:numCache>
                <c:formatCode>General</c:formatCode>
                <c:ptCount val="26"/>
                <c:pt idx="0">
                  <c:v>0.24</c:v>
                </c:pt>
                <c:pt idx="1">
                  <c:v>0.25</c:v>
                </c:pt>
                <c:pt idx="2">
                  <c:v>0.27</c:v>
                </c:pt>
                <c:pt idx="3">
                  <c:v>0.28999999999999998</c:v>
                </c:pt>
                <c:pt idx="4">
                  <c:v>0.3</c:v>
                </c:pt>
                <c:pt idx="5">
                  <c:v>0.3</c:v>
                </c:pt>
                <c:pt idx="6">
                  <c:v>0.31</c:v>
                </c:pt>
                <c:pt idx="7">
                  <c:v>0.28999999999999998</c:v>
                </c:pt>
                <c:pt idx="8">
                  <c:v>0.3</c:v>
                </c:pt>
                <c:pt idx="9">
                  <c:v>0.31</c:v>
                </c:pt>
                <c:pt idx="10">
                  <c:v>0.31</c:v>
                </c:pt>
                <c:pt idx="11">
                  <c:v>0.31</c:v>
                </c:pt>
                <c:pt idx="12">
                  <c:v>0.34</c:v>
                </c:pt>
                <c:pt idx="13">
                  <c:v>0.32</c:v>
                </c:pt>
                <c:pt idx="14">
                  <c:v>0.32</c:v>
                </c:pt>
                <c:pt idx="15">
                  <c:v>0.3</c:v>
                </c:pt>
                <c:pt idx="16">
                  <c:v>0.32</c:v>
                </c:pt>
                <c:pt idx="17">
                  <c:v>0.31</c:v>
                </c:pt>
                <c:pt idx="18">
                  <c:v>0.32</c:v>
                </c:pt>
                <c:pt idx="19">
                  <c:v>0.33</c:v>
                </c:pt>
                <c:pt idx="20">
                  <c:v>0.35</c:v>
                </c:pt>
                <c:pt idx="21">
                  <c:v>0.31</c:v>
                </c:pt>
                <c:pt idx="22">
                  <c:v>0.33</c:v>
                </c:pt>
                <c:pt idx="23">
                  <c:v>0.31</c:v>
                </c:pt>
                <c:pt idx="24">
                  <c:v>0.33</c:v>
                </c:pt>
                <c:pt idx="25">
                  <c:v>0.33</c:v>
                </c:pt>
              </c:numCache>
            </c:numRef>
          </c:val>
          <c:smooth val="0"/>
          <c:extLst>
            <c:ext xmlns:c16="http://schemas.microsoft.com/office/drawing/2014/chart" uri="{C3380CC4-5D6E-409C-BE32-E72D297353CC}">
              <c16:uniqueId val="{00000001-A317-4377-B812-E94AC4DC4EC5}"/>
            </c:ext>
          </c:extLst>
        </c:ser>
        <c:ser>
          <c:idx val="2"/>
          <c:order val="2"/>
          <c:tx>
            <c:strRef>
              <c:f>fig1.2!$B$6</c:f>
              <c:strCache>
                <c:ptCount val="1"/>
                <c:pt idx="0">
                  <c:v>Qatar</c:v>
                </c:pt>
              </c:strCache>
            </c:strRef>
          </c:tx>
          <c:marker>
            <c:symbol val="none"/>
          </c:marker>
          <c:cat>
            <c:numRef>
              <c:f>fig1.2!$C$3:$AB$3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fig1.2!$C$6:$AB$6</c:f>
              <c:numCache>
                <c:formatCode>General</c:formatCode>
                <c:ptCount val="26"/>
                <c:pt idx="0">
                  <c:v>0.35</c:v>
                </c:pt>
                <c:pt idx="1">
                  <c:v>0.39</c:v>
                </c:pt>
                <c:pt idx="2">
                  <c:v>0.37</c:v>
                </c:pt>
                <c:pt idx="3">
                  <c:v>0.38</c:v>
                </c:pt>
                <c:pt idx="4">
                  <c:v>0.38</c:v>
                </c:pt>
                <c:pt idx="5">
                  <c:v>0.38</c:v>
                </c:pt>
                <c:pt idx="6">
                  <c:v>0.39</c:v>
                </c:pt>
                <c:pt idx="7">
                  <c:v>0.35</c:v>
                </c:pt>
                <c:pt idx="8">
                  <c:v>0.33</c:v>
                </c:pt>
                <c:pt idx="9">
                  <c:v>0.34</c:v>
                </c:pt>
                <c:pt idx="10">
                  <c:v>0.3</c:v>
                </c:pt>
                <c:pt idx="11">
                  <c:v>0.32</c:v>
                </c:pt>
                <c:pt idx="12">
                  <c:v>0.34</c:v>
                </c:pt>
                <c:pt idx="13">
                  <c:v>0.34</c:v>
                </c:pt>
                <c:pt idx="14">
                  <c:v>0.34</c:v>
                </c:pt>
                <c:pt idx="15">
                  <c:v>0.31</c:v>
                </c:pt>
                <c:pt idx="16">
                  <c:v>0.28999999999999998</c:v>
                </c:pt>
                <c:pt idx="17">
                  <c:v>0.28000000000000003</c:v>
                </c:pt>
                <c:pt idx="18">
                  <c:v>0.24</c:v>
                </c:pt>
                <c:pt idx="19">
                  <c:v>0.23</c:v>
                </c:pt>
                <c:pt idx="20">
                  <c:v>0.22</c:v>
                </c:pt>
                <c:pt idx="21">
                  <c:v>0.22</c:v>
                </c:pt>
                <c:pt idx="22">
                  <c:v>0.26</c:v>
                </c:pt>
                <c:pt idx="23">
                  <c:v>0.26</c:v>
                </c:pt>
                <c:pt idx="24">
                  <c:v>0.28000000000000003</c:v>
                </c:pt>
                <c:pt idx="25">
                  <c:v>0.27</c:v>
                </c:pt>
              </c:numCache>
            </c:numRef>
          </c:val>
          <c:smooth val="0"/>
          <c:extLst>
            <c:ext xmlns:c16="http://schemas.microsoft.com/office/drawing/2014/chart" uri="{C3380CC4-5D6E-409C-BE32-E72D297353CC}">
              <c16:uniqueId val="{00000002-A317-4377-B812-E94AC4DC4EC5}"/>
            </c:ext>
          </c:extLst>
        </c:ser>
        <c:ser>
          <c:idx val="3"/>
          <c:order val="3"/>
          <c:tx>
            <c:strRef>
              <c:f>fig1.2!$B$7</c:f>
              <c:strCache>
                <c:ptCount val="1"/>
                <c:pt idx="0">
                  <c:v>UAE</c:v>
                </c:pt>
              </c:strCache>
            </c:strRef>
          </c:tx>
          <c:marker>
            <c:symbol val="none"/>
          </c:marker>
          <c:cat>
            <c:numRef>
              <c:f>fig1.2!$C$3:$AB$3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fig1.2!$C$7:$AB$7</c:f>
              <c:numCache>
                <c:formatCode>General</c:formatCode>
                <c:ptCount val="26"/>
                <c:pt idx="0">
                  <c:v>0.16</c:v>
                </c:pt>
                <c:pt idx="1">
                  <c:v>0.19</c:v>
                </c:pt>
                <c:pt idx="2">
                  <c:v>0.17</c:v>
                </c:pt>
                <c:pt idx="3">
                  <c:v>0.18</c:v>
                </c:pt>
                <c:pt idx="4">
                  <c:v>0.19</c:v>
                </c:pt>
                <c:pt idx="5">
                  <c:v>0.19</c:v>
                </c:pt>
                <c:pt idx="6">
                  <c:v>0.18</c:v>
                </c:pt>
                <c:pt idx="7">
                  <c:v>0.18</c:v>
                </c:pt>
                <c:pt idx="8">
                  <c:v>0.18</c:v>
                </c:pt>
                <c:pt idx="9">
                  <c:v>0.18</c:v>
                </c:pt>
                <c:pt idx="10">
                  <c:v>0.16</c:v>
                </c:pt>
                <c:pt idx="11">
                  <c:v>0.2</c:v>
                </c:pt>
                <c:pt idx="12">
                  <c:v>0.2</c:v>
                </c:pt>
                <c:pt idx="13">
                  <c:v>0.18</c:v>
                </c:pt>
                <c:pt idx="14">
                  <c:v>0.17</c:v>
                </c:pt>
                <c:pt idx="15">
                  <c:v>0.18</c:v>
                </c:pt>
                <c:pt idx="16">
                  <c:v>0.17</c:v>
                </c:pt>
                <c:pt idx="17">
                  <c:v>0.17</c:v>
                </c:pt>
                <c:pt idx="18">
                  <c:v>0.2</c:v>
                </c:pt>
                <c:pt idx="19">
                  <c:v>0.23</c:v>
                </c:pt>
                <c:pt idx="20">
                  <c:v>0.22</c:v>
                </c:pt>
                <c:pt idx="21">
                  <c:v>0.2</c:v>
                </c:pt>
                <c:pt idx="22">
                  <c:v>0.2</c:v>
                </c:pt>
                <c:pt idx="23">
                  <c:v>0.2</c:v>
                </c:pt>
                <c:pt idx="24">
                  <c:v>0.21</c:v>
                </c:pt>
                <c:pt idx="25">
                  <c:v>0.2</c:v>
                </c:pt>
              </c:numCache>
            </c:numRef>
          </c:val>
          <c:smooth val="0"/>
          <c:extLst>
            <c:ext xmlns:c16="http://schemas.microsoft.com/office/drawing/2014/chart" uri="{C3380CC4-5D6E-409C-BE32-E72D297353CC}">
              <c16:uniqueId val="{00000003-A317-4377-B812-E94AC4DC4EC5}"/>
            </c:ext>
          </c:extLst>
        </c:ser>
        <c:ser>
          <c:idx val="4"/>
          <c:order val="4"/>
          <c:tx>
            <c:strRef>
              <c:f>fig1.2!$B$8</c:f>
              <c:strCache>
                <c:ptCount val="1"/>
                <c:pt idx="0">
                  <c:v>OECD</c:v>
                </c:pt>
              </c:strCache>
            </c:strRef>
          </c:tx>
          <c:marker>
            <c:symbol val="none"/>
          </c:marker>
          <c:cat>
            <c:numRef>
              <c:f>fig1.2!$C$3:$AB$3</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fig1.2!$C$8:$AB$8</c:f>
              <c:numCache>
                <c:formatCode>General</c:formatCode>
                <c:ptCount val="26"/>
                <c:pt idx="0">
                  <c:v>0.15</c:v>
                </c:pt>
                <c:pt idx="1">
                  <c:v>0.15</c:v>
                </c:pt>
                <c:pt idx="2">
                  <c:v>0.15</c:v>
                </c:pt>
                <c:pt idx="3">
                  <c:v>0.15</c:v>
                </c:pt>
                <c:pt idx="4">
                  <c:v>0.15</c:v>
                </c:pt>
                <c:pt idx="5">
                  <c:v>0.15</c:v>
                </c:pt>
                <c:pt idx="6">
                  <c:v>0.15</c:v>
                </c:pt>
                <c:pt idx="7">
                  <c:v>0.15</c:v>
                </c:pt>
                <c:pt idx="8">
                  <c:v>0.14000000000000001</c:v>
                </c:pt>
                <c:pt idx="9">
                  <c:v>0.14000000000000001</c:v>
                </c:pt>
                <c:pt idx="10">
                  <c:v>0.14000000000000001</c:v>
                </c:pt>
                <c:pt idx="11">
                  <c:v>0.14000000000000001</c:v>
                </c:pt>
                <c:pt idx="12">
                  <c:v>0.14000000000000001</c:v>
                </c:pt>
                <c:pt idx="13">
                  <c:v>0.13</c:v>
                </c:pt>
                <c:pt idx="14">
                  <c:v>0.13</c:v>
                </c:pt>
                <c:pt idx="15">
                  <c:v>0.13</c:v>
                </c:pt>
                <c:pt idx="16">
                  <c:v>0.13</c:v>
                </c:pt>
                <c:pt idx="17">
                  <c:v>0.12</c:v>
                </c:pt>
                <c:pt idx="18">
                  <c:v>0.12</c:v>
                </c:pt>
                <c:pt idx="19">
                  <c:v>0.12</c:v>
                </c:pt>
                <c:pt idx="20">
                  <c:v>0.12</c:v>
                </c:pt>
                <c:pt idx="21">
                  <c:v>0.12</c:v>
                </c:pt>
                <c:pt idx="22">
                  <c:v>0.111</c:v>
                </c:pt>
                <c:pt idx="23">
                  <c:v>0.11</c:v>
                </c:pt>
                <c:pt idx="24">
                  <c:v>0.11</c:v>
                </c:pt>
                <c:pt idx="25">
                  <c:v>0.11</c:v>
                </c:pt>
              </c:numCache>
            </c:numRef>
          </c:val>
          <c:smooth val="0"/>
          <c:extLst>
            <c:ext xmlns:c16="http://schemas.microsoft.com/office/drawing/2014/chart" uri="{C3380CC4-5D6E-409C-BE32-E72D297353CC}">
              <c16:uniqueId val="{00000004-A317-4377-B812-E94AC4DC4EC5}"/>
            </c:ext>
          </c:extLst>
        </c:ser>
        <c:dLbls>
          <c:showLegendKey val="0"/>
          <c:showVal val="0"/>
          <c:showCatName val="0"/>
          <c:showSerName val="0"/>
          <c:showPercent val="0"/>
          <c:showBubbleSize val="0"/>
        </c:dLbls>
        <c:smooth val="0"/>
        <c:axId val="133953024"/>
        <c:axId val="133954560"/>
      </c:lineChart>
      <c:catAx>
        <c:axId val="133953024"/>
        <c:scaling>
          <c:orientation val="minMax"/>
        </c:scaling>
        <c:delete val="0"/>
        <c:axPos val="b"/>
        <c:numFmt formatCode="General" sourceLinked="1"/>
        <c:majorTickMark val="out"/>
        <c:minorTickMark val="none"/>
        <c:tickLblPos val="nextTo"/>
        <c:txPr>
          <a:bodyPr/>
          <a:lstStyle/>
          <a:p>
            <a:pPr>
              <a:defRPr sz="1400">
                <a:solidFill>
                  <a:schemeClr val="tx1"/>
                </a:solidFill>
              </a:defRPr>
            </a:pPr>
            <a:endParaRPr lang="en-US"/>
          </a:p>
        </c:txPr>
        <c:crossAx val="133954560"/>
        <c:crosses val="autoZero"/>
        <c:auto val="1"/>
        <c:lblAlgn val="ctr"/>
        <c:lblOffset val="100"/>
        <c:tickLblSkip val="5"/>
        <c:tickMarkSkip val="5"/>
        <c:noMultiLvlLbl val="0"/>
      </c:catAx>
      <c:valAx>
        <c:axId val="133954560"/>
        <c:scaling>
          <c:orientation val="minMax"/>
          <c:max val="0.4"/>
          <c:min val="0.1"/>
        </c:scaling>
        <c:delete val="0"/>
        <c:axPos val="l"/>
        <c:majorGridlines>
          <c:spPr>
            <a:ln>
              <a:solidFill>
                <a:schemeClr val="bg1">
                  <a:lumMod val="75000"/>
                </a:schemeClr>
              </a:solidFill>
              <a:prstDash val="sysDash"/>
            </a:ln>
          </c:spPr>
        </c:majorGridlines>
        <c:title>
          <c:tx>
            <c:rich>
              <a:bodyPr/>
              <a:lstStyle/>
              <a:p>
                <a:pPr>
                  <a:defRPr sz="1400">
                    <a:solidFill>
                      <a:schemeClr val="tx1"/>
                    </a:solidFill>
                  </a:defRPr>
                </a:pPr>
                <a:r>
                  <a:rPr lang="en-US" sz="1400">
                    <a:solidFill>
                      <a:schemeClr val="tx1"/>
                    </a:solidFill>
                  </a:rPr>
                  <a:t>toe/thousand 2010 $</a:t>
                </a:r>
              </a:p>
            </c:rich>
          </c:tx>
          <c:layout>
            <c:manualLayout>
              <c:xMode val="edge"/>
              <c:yMode val="edge"/>
              <c:x val="1.8547106550290009E-2"/>
              <c:y val="0.23391517857419641"/>
            </c:manualLayout>
          </c:layout>
          <c:overlay val="0"/>
        </c:title>
        <c:numFmt formatCode="General" sourceLinked="1"/>
        <c:majorTickMark val="none"/>
        <c:minorTickMark val="none"/>
        <c:tickLblPos val="nextTo"/>
        <c:spPr>
          <a:ln>
            <a:noFill/>
          </a:ln>
        </c:spPr>
        <c:txPr>
          <a:bodyPr/>
          <a:lstStyle/>
          <a:p>
            <a:pPr>
              <a:defRPr sz="1400">
                <a:solidFill>
                  <a:schemeClr val="tx1"/>
                </a:solidFill>
              </a:defRPr>
            </a:pPr>
            <a:endParaRPr lang="en-US"/>
          </a:p>
        </c:txPr>
        <c:crossAx val="133953024"/>
        <c:crosses val="autoZero"/>
        <c:crossBetween val="between"/>
      </c:valAx>
      <c:spPr>
        <a:noFill/>
        <a:ln>
          <a:noFill/>
        </a:ln>
      </c:spPr>
    </c:plotArea>
    <c:legend>
      <c:legendPos val="r"/>
      <c:layout>
        <c:manualLayout>
          <c:xMode val="edge"/>
          <c:yMode val="edge"/>
          <c:x val="0.80262360556925616"/>
          <c:y val="0.26112642595867908"/>
          <c:w val="0.19737639443074381"/>
          <c:h val="0.43972407825866316"/>
        </c:manualLayout>
      </c:layout>
      <c:overlay val="0"/>
      <c:txPr>
        <a:bodyPr/>
        <a:lstStyle/>
        <a:p>
          <a:pPr>
            <a:defRPr sz="1400">
              <a:solidFill>
                <a:schemeClr val="tx1"/>
              </a:solidFill>
            </a:defRPr>
          </a:pPr>
          <a:endParaRPr lang="en-US"/>
        </a:p>
      </c:txPr>
    </c:legend>
    <c:plotVisOnly val="1"/>
    <c:dispBlanksAs val="gap"/>
    <c:showDLblsOverMax val="0"/>
  </c:chart>
  <c:spPr>
    <a:noFill/>
    <a:ln>
      <a:noFill/>
    </a:ln>
  </c:spPr>
  <c:txPr>
    <a:bodyPr/>
    <a:lstStyle/>
    <a:p>
      <a:pPr>
        <a:defRPr sz="1800" b="0">
          <a:latin typeface="Noto Sans" panose="020B0502040504020204"/>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7277221562164"/>
          <c:y val="5.2728938309912494E-2"/>
          <c:w val="0.7351399249112206"/>
          <c:h val="0.76124722824158464"/>
        </c:manualLayout>
      </c:layout>
      <c:lineChart>
        <c:grouping val="standard"/>
        <c:varyColors val="0"/>
        <c:ser>
          <c:idx val="0"/>
          <c:order val="0"/>
          <c:tx>
            <c:strRef>
              <c:f>Sheet1!$A$52</c:f>
              <c:strCache>
                <c:ptCount val="1"/>
                <c:pt idx="0">
                  <c:v>Kuwait</c:v>
                </c:pt>
              </c:strCache>
            </c:strRef>
          </c:tx>
          <c:spPr>
            <a:ln w="28575" cap="rnd">
              <a:solidFill>
                <a:schemeClr val="accent1"/>
              </a:solidFill>
              <a:round/>
            </a:ln>
            <a:effectLst/>
          </c:spPr>
          <c:marker>
            <c:symbol val="none"/>
          </c:marker>
          <c:cat>
            <c:numRef>
              <c:f>Sheet1!$B$51:$Q$51</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Sheet1!$B$52:$Q$52</c:f>
              <c:numCache>
                <c:formatCode>General</c:formatCode>
                <c:ptCount val="16"/>
                <c:pt idx="0">
                  <c:v>22.771511763570626</c:v>
                </c:pt>
                <c:pt idx="1">
                  <c:v>22.722471337978259</c:v>
                </c:pt>
                <c:pt idx="2">
                  <c:v>22.730147965429275</c:v>
                </c:pt>
                <c:pt idx="3">
                  <c:v>25.395894037617804</c:v>
                </c:pt>
                <c:pt idx="4">
                  <c:v>24.934557134148747</c:v>
                </c:pt>
                <c:pt idx="5">
                  <c:v>27.212550141228103</c:v>
                </c:pt>
                <c:pt idx="6">
                  <c:v>27.151321605795523</c:v>
                </c:pt>
                <c:pt idx="7">
                  <c:v>25.317561111488359</c:v>
                </c:pt>
                <c:pt idx="8">
                  <c:v>25.351086250552079</c:v>
                </c:pt>
                <c:pt idx="9">
                  <c:v>24.910102187086071</c:v>
                </c:pt>
                <c:pt idx="10">
                  <c:v>24.780309637436442</c:v>
                </c:pt>
                <c:pt idx="11">
                  <c:v>23.486176292599446</c:v>
                </c:pt>
                <c:pt idx="12">
                  <c:v>23.651474582456494</c:v>
                </c:pt>
                <c:pt idx="13">
                  <c:v>22.294263893364427</c:v>
                </c:pt>
                <c:pt idx="14">
                  <c:v>22.529628507648482</c:v>
                </c:pt>
                <c:pt idx="15">
                  <c:v>21.080173532962164</c:v>
                </c:pt>
              </c:numCache>
            </c:numRef>
          </c:val>
          <c:smooth val="0"/>
          <c:extLst>
            <c:ext xmlns:c16="http://schemas.microsoft.com/office/drawing/2014/chart" uri="{C3380CC4-5D6E-409C-BE32-E72D297353CC}">
              <c16:uniqueId val="{00000000-FC58-44B6-851F-85C0B613085F}"/>
            </c:ext>
          </c:extLst>
        </c:ser>
        <c:ser>
          <c:idx val="1"/>
          <c:order val="1"/>
          <c:tx>
            <c:strRef>
              <c:f>Sheet1!$A$53</c:f>
              <c:strCache>
                <c:ptCount val="1"/>
                <c:pt idx="0">
                  <c:v>EU</c:v>
                </c:pt>
              </c:strCache>
            </c:strRef>
          </c:tx>
          <c:spPr>
            <a:ln w="28575" cap="rnd">
              <a:solidFill>
                <a:schemeClr val="accent6"/>
              </a:solidFill>
              <a:round/>
            </a:ln>
            <a:effectLst/>
          </c:spPr>
          <c:marker>
            <c:symbol val="none"/>
          </c:marker>
          <c:cat>
            <c:numRef>
              <c:f>Sheet1!$B$51:$Q$51</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Sheet1!$B$53:$Q$53</c:f>
              <c:numCache>
                <c:formatCode>General</c:formatCode>
                <c:ptCount val="16"/>
                <c:pt idx="0">
                  <c:v>7.7232959356096522</c:v>
                </c:pt>
                <c:pt idx="1">
                  <c:v>7.6119511108550011</c:v>
                </c:pt>
                <c:pt idx="2">
                  <c:v>7.5022115165748788</c:v>
                </c:pt>
                <c:pt idx="3">
                  <c:v>7.3940540105632415</c:v>
                </c:pt>
                <c:pt idx="4">
                  <c:v>7.2874557842494383</c:v>
                </c:pt>
                <c:pt idx="5">
                  <c:v>7.1823943578882758</c:v>
                </c:pt>
                <c:pt idx="6">
                  <c:v>7.0788475758194194</c:v>
                </c:pt>
                <c:pt idx="7">
                  <c:v>6.9767936017951433</c:v>
                </c:pt>
                <c:pt idx="8">
                  <c:v>6.8762109143754451</c:v>
                </c:pt>
                <c:pt idx="9">
                  <c:v>6.7770783023895351</c:v>
                </c:pt>
                <c:pt idx="10">
                  <c:v>6.6793748604627625</c:v>
                </c:pt>
                <c:pt idx="11">
                  <c:v>6.5830799846080357</c:v>
                </c:pt>
                <c:pt idx="12">
                  <c:v>6.488173367880786</c:v>
                </c:pt>
                <c:pt idx="13">
                  <c:v>6.3946349960965838</c:v>
                </c:pt>
                <c:pt idx="14">
                  <c:v>6.3024451436104849</c:v>
                </c:pt>
                <c:pt idx="15">
                  <c:v>6.2115843691572374</c:v>
                </c:pt>
              </c:numCache>
            </c:numRef>
          </c:val>
          <c:smooth val="0"/>
          <c:extLst>
            <c:ext xmlns:c16="http://schemas.microsoft.com/office/drawing/2014/chart" uri="{C3380CC4-5D6E-409C-BE32-E72D297353CC}">
              <c16:uniqueId val="{00000001-FC58-44B6-851F-85C0B613085F}"/>
            </c:ext>
          </c:extLst>
        </c:ser>
        <c:ser>
          <c:idx val="2"/>
          <c:order val="2"/>
          <c:tx>
            <c:strRef>
              <c:f>Sheet1!$A$54</c:f>
              <c:strCache>
                <c:ptCount val="1"/>
                <c:pt idx="0">
                  <c:v>ME</c:v>
                </c:pt>
              </c:strCache>
            </c:strRef>
          </c:tx>
          <c:spPr>
            <a:ln w="28575" cap="rnd">
              <a:solidFill>
                <a:schemeClr val="accent2"/>
              </a:solidFill>
              <a:round/>
            </a:ln>
            <a:effectLst/>
          </c:spPr>
          <c:marker>
            <c:symbol val="none"/>
          </c:marker>
          <c:cat>
            <c:numRef>
              <c:f>Sheet1!$B$51:$Q$51</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Sheet1!$B$54:$Q$54</c:f>
              <c:numCache>
                <c:formatCode>General</c:formatCode>
                <c:ptCount val="16"/>
                <c:pt idx="0">
                  <c:v>5.4653766782137936</c:v>
                </c:pt>
                <c:pt idx="1">
                  <c:v>5.5808280858542636</c:v>
                </c:pt>
                <c:pt idx="2">
                  <c:v>5.6987183057323776</c:v>
                </c:pt>
                <c:pt idx="3">
                  <c:v>5.8190988556706751</c:v>
                </c:pt>
                <c:pt idx="4">
                  <c:v>5.9420223417616276</c:v>
                </c:pt>
                <c:pt idx="5">
                  <c:v>6.0675424813564165</c:v>
                </c:pt>
                <c:pt idx="6">
                  <c:v>6.1957141265393219</c:v>
                </c:pt>
                <c:pt idx="7">
                  <c:v>6.326593288097988</c:v>
                </c:pt>
                <c:pt idx="8">
                  <c:v>6.4602371600000392</c:v>
                </c:pt>
                <c:pt idx="9">
                  <c:v>6.596704144386746</c:v>
                </c:pt>
                <c:pt idx="10">
                  <c:v>6.7360538770946627</c:v>
                </c:pt>
                <c:pt idx="11">
                  <c:v>6.8783472537163801</c:v>
                </c:pt>
                <c:pt idx="12">
                  <c:v>7.0236464562117984</c:v>
                </c:pt>
                <c:pt idx="13">
                  <c:v>7.1720149800815314</c:v>
                </c:pt>
                <c:pt idx="14">
                  <c:v>7.3235176621143401</c:v>
                </c:pt>
                <c:pt idx="15">
                  <c:v>7.478220708720686</c:v>
                </c:pt>
              </c:numCache>
            </c:numRef>
          </c:val>
          <c:smooth val="0"/>
          <c:extLst>
            <c:ext xmlns:c16="http://schemas.microsoft.com/office/drawing/2014/chart" uri="{C3380CC4-5D6E-409C-BE32-E72D297353CC}">
              <c16:uniqueId val="{00000002-FC58-44B6-851F-85C0B613085F}"/>
            </c:ext>
          </c:extLst>
        </c:ser>
        <c:ser>
          <c:idx val="3"/>
          <c:order val="3"/>
          <c:tx>
            <c:strRef>
              <c:f>Sheet1!$A$55</c:f>
              <c:strCache>
                <c:ptCount val="1"/>
                <c:pt idx="0">
                  <c:v>World</c:v>
                </c:pt>
              </c:strCache>
            </c:strRef>
          </c:tx>
          <c:spPr>
            <a:ln w="28575" cap="rnd">
              <a:solidFill>
                <a:srgbClr val="002060"/>
              </a:solidFill>
              <a:round/>
            </a:ln>
            <a:effectLst/>
          </c:spPr>
          <c:marker>
            <c:symbol val="none"/>
          </c:marker>
          <c:cat>
            <c:numRef>
              <c:f>Sheet1!$B$51:$Q$51</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Sheet1!$B$55:$Q$55</c:f>
              <c:numCache>
                <c:formatCode>General</c:formatCode>
                <c:ptCount val="16"/>
                <c:pt idx="0">
                  <c:v>3.768132106949448</c:v>
                </c:pt>
                <c:pt idx="1">
                  <c:v>3.800228251971093</c:v>
                </c:pt>
                <c:pt idx="2">
                  <c:v>3.832597785105472</c:v>
                </c:pt>
                <c:pt idx="3">
                  <c:v>3.8652430350141769</c:v>
                </c:pt>
                <c:pt idx="4">
                  <c:v>3.8981663501938435</c:v>
                </c:pt>
                <c:pt idx="5">
                  <c:v>3.9313700991450995</c:v>
                </c:pt>
                <c:pt idx="6">
                  <c:v>3.9648566705429564</c:v>
                </c:pt>
                <c:pt idx="7">
                  <c:v>3.9986284734086484</c:v>
                </c:pt>
                <c:pt idx="8">
                  <c:v>4.0326879372829394</c:v>
                </c:pt>
                <c:pt idx="9">
                  <c:v>4.0670375124009031</c:v>
                </c:pt>
                <c:pt idx="10">
                  <c:v>4.1016796698681919</c:v>
                </c:pt>
                <c:pt idx="11">
                  <c:v>4.1366169018388081</c:v>
                </c:pt>
                <c:pt idx="12">
                  <c:v>4.1718517216943916</c:v>
                </c:pt>
                <c:pt idx="13">
                  <c:v>4.207386664225031</c:v>
                </c:pt>
                <c:pt idx="14">
                  <c:v>4.2432242858116114</c:v>
                </c:pt>
                <c:pt idx="15">
                  <c:v>4.2793671646097309</c:v>
                </c:pt>
              </c:numCache>
            </c:numRef>
          </c:val>
          <c:smooth val="0"/>
          <c:extLst>
            <c:ext xmlns:c16="http://schemas.microsoft.com/office/drawing/2014/chart" uri="{C3380CC4-5D6E-409C-BE32-E72D297353CC}">
              <c16:uniqueId val="{00000003-FC58-44B6-851F-85C0B613085F}"/>
            </c:ext>
          </c:extLst>
        </c:ser>
        <c:dLbls>
          <c:showLegendKey val="0"/>
          <c:showVal val="0"/>
          <c:showCatName val="0"/>
          <c:showSerName val="0"/>
          <c:showPercent val="0"/>
          <c:showBubbleSize val="0"/>
        </c:dLbls>
        <c:smooth val="0"/>
        <c:axId val="304708224"/>
        <c:axId val="304708784"/>
      </c:lineChart>
      <c:catAx>
        <c:axId val="30470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620000" spcFirstLastPara="1" vertOverflow="ellipsis"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crossAx val="304708784"/>
        <c:crosses val="autoZero"/>
        <c:auto val="1"/>
        <c:lblAlgn val="ctr"/>
        <c:lblOffset val="100"/>
        <c:noMultiLvlLbl val="0"/>
      </c:catAx>
      <c:valAx>
        <c:axId val="304708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r>
                  <a:rPr lang="en-US" sz="1400">
                    <a:solidFill>
                      <a:schemeClr val="tx1"/>
                    </a:solidFill>
                  </a:rPr>
                  <a:t>Ton/capita</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crossAx val="304708224"/>
        <c:crosses val="autoZero"/>
        <c:crossBetween val="between"/>
      </c:valAx>
      <c:spPr>
        <a:noFill/>
        <a:ln>
          <a:noFill/>
        </a:ln>
        <a:effectLst/>
      </c:spPr>
    </c:plotArea>
    <c:legend>
      <c:legendPos val="b"/>
      <c:layout>
        <c:manualLayout>
          <c:xMode val="edge"/>
          <c:yMode val="edge"/>
          <c:x val="0.85055609872086246"/>
          <c:y val="0.30966888222009931"/>
          <c:w val="0.1471591403966831"/>
          <c:h val="0.3145812512671108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800">
          <a:latin typeface="Noto Sans" panose="020B0502040504020204"/>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492507260880485E-2"/>
          <c:y val="4.1139281363340822E-2"/>
          <c:w val="0.81942838369606019"/>
          <c:h val="0.75424391422880344"/>
        </c:manualLayout>
      </c:layout>
      <c:barChart>
        <c:barDir val="col"/>
        <c:grouping val="clustered"/>
        <c:varyColors val="0"/>
        <c:ser>
          <c:idx val="0"/>
          <c:order val="0"/>
          <c:tx>
            <c:strRef>
              <c:f>Sheet1!$B$95</c:f>
              <c:strCache>
                <c:ptCount val="1"/>
                <c:pt idx="0">
                  <c:v>Revenue</c:v>
                </c:pt>
              </c:strCache>
            </c:strRef>
          </c:tx>
          <c:spPr>
            <a:solidFill>
              <a:schemeClr val="accent1"/>
            </a:solidFill>
            <a:ln>
              <a:noFill/>
            </a:ln>
            <a:effectLst/>
          </c:spPr>
          <c:invertIfNegative val="0"/>
          <c:cat>
            <c:strRef>
              <c:f>Sheet1!$A$96:$A$99</c:f>
              <c:strCache>
                <c:ptCount val="4"/>
                <c:pt idx="0">
                  <c:v>Kuwait</c:v>
                </c:pt>
                <c:pt idx="1">
                  <c:v>Qatar</c:v>
                </c:pt>
                <c:pt idx="2">
                  <c:v>UAE</c:v>
                </c:pt>
                <c:pt idx="3">
                  <c:v>Saudi Arabia</c:v>
                </c:pt>
              </c:strCache>
            </c:strRef>
          </c:cat>
          <c:val>
            <c:numRef>
              <c:f>Sheet1!$B$96:$B$99</c:f>
              <c:numCache>
                <c:formatCode>General</c:formatCode>
                <c:ptCount val="4"/>
                <c:pt idx="0">
                  <c:v>50.683445510079402</c:v>
                </c:pt>
                <c:pt idx="1">
                  <c:v>35</c:v>
                </c:pt>
                <c:pt idx="2">
                  <c:v>160</c:v>
                </c:pt>
                <c:pt idx="3">
                  <c:v>167</c:v>
                </c:pt>
              </c:numCache>
            </c:numRef>
          </c:val>
          <c:extLst>
            <c:ext xmlns:c16="http://schemas.microsoft.com/office/drawing/2014/chart" uri="{C3380CC4-5D6E-409C-BE32-E72D297353CC}">
              <c16:uniqueId val="{00000000-5C55-4D97-A3FA-64E96EB42E5E}"/>
            </c:ext>
          </c:extLst>
        </c:ser>
        <c:ser>
          <c:idx val="1"/>
          <c:order val="1"/>
          <c:tx>
            <c:strRef>
              <c:f>Sheet1!$C$95</c:f>
              <c:strCache>
                <c:ptCount val="1"/>
                <c:pt idx="0">
                  <c:v>GDP</c:v>
                </c:pt>
              </c:strCache>
            </c:strRef>
          </c:tx>
          <c:spPr>
            <a:solidFill>
              <a:schemeClr val="accent2"/>
            </a:solidFill>
            <a:ln>
              <a:noFill/>
            </a:ln>
            <a:effectLst/>
          </c:spPr>
          <c:invertIfNegative val="0"/>
          <c:cat>
            <c:strRef>
              <c:f>Sheet1!$A$96:$A$99</c:f>
              <c:strCache>
                <c:ptCount val="4"/>
                <c:pt idx="0">
                  <c:v>Kuwait</c:v>
                </c:pt>
                <c:pt idx="1">
                  <c:v>Qatar</c:v>
                </c:pt>
                <c:pt idx="2">
                  <c:v>UAE</c:v>
                </c:pt>
                <c:pt idx="3">
                  <c:v>Saudi Arabia</c:v>
                </c:pt>
              </c:strCache>
            </c:strRef>
          </c:cat>
          <c:val>
            <c:numRef>
              <c:f>Sheet1!$C$96:$C$99</c:f>
              <c:numCache>
                <c:formatCode>General</c:formatCode>
                <c:ptCount val="4"/>
                <c:pt idx="0">
                  <c:v>120.127</c:v>
                </c:pt>
                <c:pt idx="1">
                  <c:v>167.60499999999999</c:v>
                </c:pt>
                <c:pt idx="2">
                  <c:v>382.57600000000002</c:v>
                </c:pt>
                <c:pt idx="3">
                  <c:v>683.827</c:v>
                </c:pt>
              </c:numCache>
            </c:numRef>
          </c:val>
          <c:extLst>
            <c:ext xmlns:c16="http://schemas.microsoft.com/office/drawing/2014/chart" uri="{C3380CC4-5D6E-409C-BE32-E72D297353CC}">
              <c16:uniqueId val="{00000001-5C55-4D97-A3FA-64E96EB42E5E}"/>
            </c:ext>
          </c:extLst>
        </c:ser>
        <c:dLbls>
          <c:showLegendKey val="0"/>
          <c:showVal val="0"/>
          <c:showCatName val="0"/>
          <c:showSerName val="0"/>
          <c:showPercent val="0"/>
          <c:showBubbleSize val="0"/>
        </c:dLbls>
        <c:gapWidth val="219"/>
        <c:overlap val="-27"/>
        <c:axId val="516751760"/>
        <c:axId val="516753400"/>
      </c:barChart>
      <c:scatterChart>
        <c:scatterStyle val="lineMarker"/>
        <c:varyColors val="0"/>
        <c:ser>
          <c:idx val="2"/>
          <c:order val="2"/>
          <c:tx>
            <c:strRef>
              <c:f>Sheet1!$D$95</c:f>
              <c:strCache>
                <c:ptCount val="1"/>
                <c:pt idx="0">
                  <c:v>Revenue/GDP (%)</c:v>
                </c:pt>
              </c:strCache>
            </c:strRef>
          </c:tx>
          <c:spPr>
            <a:ln w="25400" cap="rnd">
              <a:noFill/>
              <a:round/>
            </a:ln>
            <a:effectLst/>
          </c:spPr>
          <c:marker>
            <c:symbol val="diamond"/>
            <c:size val="8"/>
            <c:spPr>
              <a:solidFill>
                <a:schemeClr val="tx1"/>
              </a:solidFill>
              <a:ln w="38100">
                <a:solidFill>
                  <a:schemeClr val="tx1"/>
                </a:solidFill>
              </a:ln>
              <a:effectLst/>
            </c:spPr>
          </c:marker>
          <c:xVal>
            <c:strRef>
              <c:f>Sheet1!$A$96:$A$99</c:f>
              <c:strCache>
                <c:ptCount val="4"/>
                <c:pt idx="0">
                  <c:v>Kuwait</c:v>
                </c:pt>
                <c:pt idx="1">
                  <c:v>Qatar</c:v>
                </c:pt>
                <c:pt idx="2">
                  <c:v>UAE</c:v>
                </c:pt>
                <c:pt idx="3">
                  <c:v>Saudi Arabia</c:v>
                </c:pt>
              </c:strCache>
            </c:strRef>
          </c:xVal>
          <c:yVal>
            <c:numRef>
              <c:f>Sheet1!$D$96:$D$99</c:f>
              <c:numCache>
                <c:formatCode>General</c:formatCode>
                <c:ptCount val="4"/>
                <c:pt idx="0">
                  <c:v>42.191551866007977</c:v>
                </c:pt>
                <c:pt idx="1">
                  <c:v>20.882431908355958</c:v>
                </c:pt>
                <c:pt idx="2">
                  <c:v>41.821755677303329</c:v>
                </c:pt>
                <c:pt idx="3">
                  <c:v>24.421381431268436</c:v>
                </c:pt>
              </c:numCache>
            </c:numRef>
          </c:yVal>
          <c:smooth val="0"/>
          <c:extLst>
            <c:ext xmlns:c16="http://schemas.microsoft.com/office/drawing/2014/chart" uri="{C3380CC4-5D6E-409C-BE32-E72D297353CC}">
              <c16:uniqueId val="{00000002-5C55-4D97-A3FA-64E96EB42E5E}"/>
            </c:ext>
          </c:extLst>
        </c:ser>
        <c:dLbls>
          <c:showLegendKey val="0"/>
          <c:showVal val="0"/>
          <c:showCatName val="0"/>
          <c:showSerName val="0"/>
          <c:showPercent val="0"/>
          <c:showBubbleSize val="0"/>
        </c:dLbls>
        <c:axId val="520674912"/>
        <c:axId val="520673928"/>
      </c:scatterChart>
      <c:catAx>
        <c:axId val="51675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516753400"/>
        <c:crosses val="autoZero"/>
        <c:auto val="1"/>
        <c:lblAlgn val="ctr"/>
        <c:lblOffset val="100"/>
        <c:noMultiLvlLbl val="0"/>
      </c:catAx>
      <c:valAx>
        <c:axId val="516753400"/>
        <c:scaling>
          <c:orientation val="minMax"/>
          <c:max val="7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r>
                  <a:rPr lang="en-US" dirty="0">
                    <a:solidFill>
                      <a:schemeClr val="tx1"/>
                    </a:solidFill>
                    <a:latin typeface="Noto Sans" panose="020B0502040504020204" pitchFamily="34" charset="0"/>
                    <a:ea typeface="Noto Sans" panose="020B0502040504020204" pitchFamily="34" charset="0"/>
                    <a:cs typeface="Noto Sans" panose="020B0502040504020204" pitchFamily="34" charset="0"/>
                  </a:rPr>
                  <a:t>Billion USD in 2017</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516751760"/>
        <c:crosses val="autoZero"/>
        <c:crossBetween val="between"/>
      </c:valAx>
      <c:valAx>
        <c:axId val="520673928"/>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r>
                  <a:rPr lang="en-US" dirty="0">
                    <a:solidFill>
                      <a:schemeClr val="tx1"/>
                    </a:solidFill>
                    <a:latin typeface="Noto Sans" panose="020B0502040504020204" pitchFamily="34" charset="0"/>
                    <a:ea typeface="Noto Sans" panose="020B0502040504020204" pitchFamily="34" charset="0"/>
                    <a:cs typeface="Noto Sans" panose="020B0502040504020204" pitchFamily="34" charset="0"/>
                  </a:rPr>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520674912"/>
        <c:crosses val="max"/>
        <c:crossBetween val="midCat"/>
      </c:valAx>
      <c:valAx>
        <c:axId val="520674912"/>
        <c:scaling>
          <c:orientation val="minMax"/>
        </c:scaling>
        <c:delete val="1"/>
        <c:axPos val="b"/>
        <c:numFmt formatCode="General" sourceLinked="1"/>
        <c:majorTickMark val="out"/>
        <c:minorTickMark val="none"/>
        <c:tickLblPos val="nextTo"/>
        <c:crossAx val="52067392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620002318987"/>
          <c:y val="2.8419320909409639E-2"/>
          <c:w val="0.73960322083022889"/>
          <c:h val="0.77949865332268709"/>
        </c:manualLayout>
      </c:layout>
      <c:barChart>
        <c:barDir val="bar"/>
        <c:grouping val="clustered"/>
        <c:varyColors val="0"/>
        <c:ser>
          <c:idx val="1"/>
          <c:order val="0"/>
          <c:tx>
            <c:strRef>
              <c:f>fig1.5!$C$9</c:f>
              <c:strCache>
                <c:ptCount val="1"/>
                <c:pt idx="0">
                  <c:v>OECD</c:v>
                </c:pt>
              </c:strCache>
            </c:strRef>
          </c:tx>
          <c:spPr>
            <a:solidFill>
              <a:srgbClr val="FFC000"/>
            </a:solidFill>
            <a:ln>
              <a:solidFill>
                <a:srgbClr val="FFC000"/>
              </a:solidFill>
            </a:ln>
          </c:spPr>
          <c:invertIfNegative val="0"/>
          <c:cat>
            <c:numRef>
              <c:f>fig1.5!$B$10:$B$15</c:f>
              <c:numCache>
                <c:formatCode>General</c:formatCode>
                <c:ptCount val="6"/>
                <c:pt idx="0">
                  <c:v>1990</c:v>
                </c:pt>
                <c:pt idx="1">
                  <c:v>1995</c:v>
                </c:pt>
                <c:pt idx="2">
                  <c:v>2000</c:v>
                </c:pt>
                <c:pt idx="3">
                  <c:v>2005</c:v>
                </c:pt>
                <c:pt idx="4">
                  <c:v>2010</c:v>
                </c:pt>
                <c:pt idx="5">
                  <c:v>2015</c:v>
                </c:pt>
              </c:numCache>
            </c:numRef>
          </c:cat>
          <c:val>
            <c:numRef>
              <c:f>fig1.5!$C$10:$C$15</c:f>
              <c:numCache>
                <c:formatCode>General</c:formatCode>
                <c:ptCount val="6"/>
                <c:pt idx="0">
                  <c:v>6.6499999999999977</c:v>
                </c:pt>
                <c:pt idx="1">
                  <c:v>7.2</c:v>
                </c:pt>
                <c:pt idx="2">
                  <c:v>7.95</c:v>
                </c:pt>
                <c:pt idx="3">
                  <c:v>8.2900000000000009</c:v>
                </c:pt>
                <c:pt idx="4">
                  <c:v>8.2800000000000011</c:v>
                </c:pt>
                <c:pt idx="5">
                  <c:v>8.02</c:v>
                </c:pt>
              </c:numCache>
            </c:numRef>
          </c:val>
          <c:extLst>
            <c:ext xmlns:c16="http://schemas.microsoft.com/office/drawing/2014/chart" uri="{C3380CC4-5D6E-409C-BE32-E72D297353CC}">
              <c16:uniqueId val="{00000000-72BE-4785-ACC2-C6E3117B8DE0}"/>
            </c:ext>
          </c:extLst>
        </c:ser>
        <c:ser>
          <c:idx val="0"/>
          <c:order val="1"/>
          <c:tx>
            <c:strRef>
              <c:f>fig1.5!$D$9</c:f>
              <c:strCache>
                <c:ptCount val="1"/>
                <c:pt idx="0">
                  <c:v>GCC*</c:v>
                </c:pt>
              </c:strCache>
            </c:strRef>
          </c:tx>
          <c:spPr>
            <a:solidFill>
              <a:srgbClr val="ED7D31"/>
            </a:solidFill>
          </c:spPr>
          <c:invertIfNegative val="0"/>
          <c:cat>
            <c:numRef>
              <c:f>fig1.5!$B$10:$B$15</c:f>
              <c:numCache>
                <c:formatCode>General</c:formatCode>
                <c:ptCount val="6"/>
                <c:pt idx="0">
                  <c:v>1990</c:v>
                </c:pt>
                <c:pt idx="1">
                  <c:v>1995</c:v>
                </c:pt>
                <c:pt idx="2">
                  <c:v>2000</c:v>
                </c:pt>
                <c:pt idx="3">
                  <c:v>2005</c:v>
                </c:pt>
                <c:pt idx="4">
                  <c:v>2010</c:v>
                </c:pt>
                <c:pt idx="5">
                  <c:v>2015</c:v>
                </c:pt>
              </c:numCache>
            </c:numRef>
          </c:cat>
          <c:val>
            <c:numRef>
              <c:f>fig1.5!$D$10:$D$15</c:f>
              <c:numCache>
                <c:formatCode>General</c:formatCode>
                <c:ptCount val="6"/>
                <c:pt idx="0">
                  <c:v>4.625357483317444</c:v>
                </c:pt>
                <c:pt idx="1">
                  <c:v>5.7079351890319892</c:v>
                </c:pt>
                <c:pt idx="2">
                  <c:v>6.7758620689655169</c:v>
                </c:pt>
                <c:pt idx="3">
                  <c:v>7.5853080568720381</c:v>
                </c:pt>
                <c:pt idx="4">
                  <c:v>9.1451219512195081</c:v>
                </c:pt>
                <c:pt idx="5">
                  <c:v>10.98958333333333</c:v>
                </c:pt>
              </c:numCache>
            </c:numRef>
          </c:val>
          <c:extLst>
            <c:ext xmlns:c16="http://schemas.microsoft.com/office/drawing/2014/chart" uri="{C3380CC4-5D6E-409C-BE32-E72D297353CC}">
              <c16:uniqueId val="{00000001-72BE-4785-ACC2-C6E3117B8DE0}"/>
            </c:ext>
          </c:extLst>
        </c:ser>
        <c:ser>
          <c:idx val="2"/>
          <c:order val="2"/>
          <c:tx>
            <c:strRef>
              <c:f>fig1.5!$E$9</c:f>
              <c:strCache>
                <c:ptCount val="1"/>
                <c:pt idx="0">
                  <c:v>Kuwait</c:v>
                </c:pt>
              </c:strCache>
            </c:strRef>
          </c:tx>
          <c:spPr>
            <a:solidFill>
              <a:srgbClr val="5B9BD5">
                <a:lumMod val="50000"/>
              </a:srgbClr>
            </a:solidFill>
            <a:ln>
              <a:solidFill>
                <a:srgbClr val="5B9BD5">
                  <a:lumMod val="50000"/>
                </a:srgbClr>
              </a:solidFill>
            </a:ln>
          </c:spPr>
          <c:invertIfNegative val="0"/>
          <c:cat>
            <c:numRef>
              <c:f>fig1.5!$B$10:$B$15</c:f>
              <c:numCache>
                <c:formatCode>General</c:formatCode>
                <c:ptCount val="6"/>
                <c:pt idx="0">
                  <c:v>1990</c:v>
                </c:pt>
                <c:pt idx="1">
                  <c:v>1995</c:v>
                </c:pt>
                <c:pt idx="2">
                  <c:v>2000</c:v>
                </c:pt>
                <c:pt idx="3">
                  <c:v>2005</c:v>
                </c:pt>
                <c:pt idx="4">
                  <c:v>2010</c:v>
                </c:pt>
                <c:pt idx="5">
                  <c:v>2015</c:v>
                </c:pt>
              </c:numCache>
            </c:numRef>
          </c:cat>
          <c:val>
            <c:numRef>
              <c:f>fig1.5!$E$10:$E$15</c:f>
              <c:numCache>
                <c:formatCode>General</c:formatCode>
                <c:ptCount val="6"/>
                <c:pt idx="0">
                  <c:v>8.2000000000000011</c:v>
                </c:pt>
                <c:pt idx="1">
                  <c:v>13.11</c:v>
                </c:pt>
                <c:pt idx="2">
                  <c:v>14.03</c:v>
                </c:pt>
                <c:pt idx="3">
                  <c:v>17.03</c:v>
                </c:pt>
                <c:pt idx="4">
                  <c:v>16.72</c:v>
                </c:pt>
                <c:pt idx="5">
                  <c:v>14.88</c:v>
                </c:pt>
              </c:numCache>
            </c:numRef>
          </c:val>
          <c:extLst>
            <c:ext xmlns:c16="http://schemas.microsoft.com/office/drawing/2014/chart" uri="{C3380CC4-5D6E-409C-BE32-E72D297353CC}">
              <c16:uniqueId val="{00000002-72BE-4785-ACC2-C6E3117B8DE0}"/>
            </c:ext>
          </c:extLst>
        </c:ser>
        <c:dLbls>
          <c:showLegendKey val="0"/>
          <c:showVal val="0"/>
          <c:showCatName val="0"/>
          <c:showSerName val="0"/>
          <c:showPercent val="0"/>
          <c:showBubbleSize val="0"/>
        </c:dLbls>
        <c:gapWidth val="125"/>
        <c:axId val="147611648"/>
        <c:axId val="147613184"/>
      </c:barChart>
      <c:catAx>
        <c:axId val="147611648"/>
        <c:scaling>
          <c:orientation val="minMax"/>
        </c:scaling>
        <c:delete val="0"/>
        <c:axPos val="l"/>
        <c:numFmt formatCode="General" sourceLinked="1"/>
        <c:majorTickMark val="out"/>
        <c:minorTickMark val="none"/>
        <c:tickLblPos val="nextTo"/>
        <c:spPr>
          <a:ln>
            <a:solidFill>
              <a:srgbClr val="000000"/>
            </a:solidFill>
            <a:prstDash val="solid"/>
          </a:ln>
        </c:spPr>
        <c:txPr>
          <a:bodyPr/>
          <a:lstStyle/>
          <a:p>
            <a:pP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147613184"/>
        <c:crosses val="autoZero"/>
        <c:auto val="1"/>
        <c:lblAlgn val="ctr"/>
        <c:lblOffset val="0"/>
        <c:noMultiLvlLbl val="0"/>
      </c:catAx>
      <c:valAx>
        <c:axId val="147613184"/>
        <c:scaling>
          <c:orientation val="minMax"/>
          <c:max val="18"/>
        </c:scaling>
        <c:delete val="0"/>
        <c:axPos val="b"/>
        <c:majorGridlines>
          <c:spPr>
            <a:ln>
              <a:solidFill>
                <a:srgbClr val="BFBFBF"/>
              </a:solidFill>
              <a:prstDash val="sysDash"/>
            </a:ln>
          </c:spPr>
        </c:majorGridlines>
        <c:title>
          <c:tx>
            <c:rich>
              <a:bodyPr/>
              <a:lstStyle/>
              <a:p>
                <a:pPr>
                  <a:defRPr sz="1000">
                    <a:solidFill>
                      <a:schemeClr val="tx1"/>
                    </a:solidFill>
                    <a:latin typeface="Noto Sans" panose="020B0502040504020204" pitchFamily="34" charset="0"/>
                    <a:ea typeface="Noto Sans" panose="020B0502040504020204" pitchFamily="34" charset="0"/>
                    <a:cs typeface="Noto Sans" panose="020B0502040504020204" pitchFamily="34" charset="0"/>
                  </a:defRPr>
                </a:pPr>
                <a:r>
                  <a:rPr lang="en-US" sz="1000" dirty="0">
                    <a:solidFill>
                      <a:schemeClr val="tx1"/>
                    </a:solidFill>
                    <a:latin typeface="Noto Sans" panose="020B0502040504020204" pitchFamily="34" charset="0"/>
                    <a:ea typeface="Noto Sans" panose="020B0502040504020204" pitchFamily="34" charset="0"/>
                    <a:cs typeface="Noto Sans" panose="020B0502040504020204" pitchFamily="34" charset="0"/>
                  </a:rPr>
                  <a:t>MWh per capita</a:t>
                </a:r>
              </a:p>
            </c:rich>
          </c:tx>
          <c:layout>
            <c:manualLayout>
              <c:xMode val="edge"/>
              <c:yMode val="edge"/>
              <c:x val="0.72147396362995664"/>
              <c:y val="0.74624138485684488"/>
            </c:manualLayout>
          </c:layout>
          <c:overlay val="0"/>
        </c:title>
        <c:numFmt formatCode="#\ ##0" sourceLinked="0"/>
        <c:majorTickMark val="out"/>
        <c:minorTickMark val="none"/>
        <c:tickLblPos val="nextTo"/>
        <c:spPr>
          <a:ln>
            <a:noFill/>
            <a:prstDash val="solid"/>
          </a:ln>
        </c:spPr>
        <c:txPr>
          <a:bodyPr/>
          <a:lstStyle/>
          <a:p>
            <a:pP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crossAx val="147611648"/>
        <c:crosses val="autoZero"/>
        <c:crossBetween val="between"/>
        <c:majorUnit val="2"/>
      </c:valAx>
      <c:spPr>
        <a:noFill/>
        <a:ln w="25400">
          <a:noFill/>
        </a:ln>
      </c:spPr>
    </c:plotArea>
    <c:legend>
      <c:legendPos val="r"/>
      <c:layout>
        <c:manualLayout>
          <c:xMode val="edge"/>
          <c:yMode val="edge"/>
          <c:x val="0.86535573385844711"/>
          <c:y val="0.24099851712782808"/>
          <c:w val="0.12782809178918"/>
          <c:h val="0.51239061558206311"/>
        </c:manualLayout>
      </c:layout>
      <c:overlay val="0"/>
      <c:spPr>
        <a:noFill/>
        <a:ln w="25400">
          <a:noFill/>
        </a:ln>
      </c:spPr>
      <c:txPr>
        <a:bodyPr/>
        <a:lstStyle/>
        <a:p>
          <a:pPr>
            <a:defRPr sz="1400">
              <a:solidFill>
                <a:schemeClr val="tx1"/>
              </a:solidFill>
              <a:latin typeface="Noto Sans" panose="020B0502040504020204" pitchFamily="34" charset="0"/>
              <a:ea typeface="Noto Sans" panose="020B0502040504020204" pitchFamily="34" charset="0"/>
              <a:cs typeface="Noto Sans" panose="020B0502040504020204" pitchFamily="34" charset="0"/>
            </a:defRPr>
          </a:pPr>
          <a:endParaRPr lang="en-US"/>
        </a:p>
      </c:txPr>
    </c:legend>
    <c:plotVisOnly val="1"/>
    <c:dispBlanksAs val="gap"/>
    <c:showDLblsOverMax val="0"/>
  </c:chart>
  <c:spPr>
    <a:noFill/>
    <a:ln w="25400">
      <a:noFill/>
    </a:ln>
  </c:spPr>
  <c:txPr>
    <a:bodyPr/>
    <a:lstStyle/>
    <a:p>
      <a:pPr>
        <a:defRPr sz="1800" b="0" i="0" spc="-20" baseline="0">
          <a:solidFill>
            <a:srgbClr val="000000"/>
          </a:solidFill>
          <a:latin typeface="Trebuchet MS"/>
          <a:ea typeface="Trebuchet MS"/>
          <a:cs typeface="Trebuchet M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09511606237133"/>
          <c:y val="0.11590529392759205"/>
          <c:w val="0.68691918340372971"/>
          <c:h val="0.73746010248600768"/>
        </c:manualLayout>
      </c:layout>
      <c:areaChart>
        <c:grouping val="stacked"/>
        <c:varyColors val="0"/>
        <c:ser>
          <c:idx val="0"/>
          <c:order val="0"/>
          <c:tx>
            <c:strRef>
              <c:f>Fig2.1!$A$2</c:f>
              <c:strCache>
                <c:ptCount val="1"/>
                <c:pt idx="0">
                  <c:v>Natural gas</c:v>
                </c:pt>
              </c:strCache>
            </c:strRef>
          </c:tx>
          <c:spPr>
            <a:solidFill>
              <a:srgbClr val="ED7D31"/>
            </a:solidFill>
          </c:spPr>
          <c:cat>
            <c:numRef>
              <c:f>Fig2.1!$B$1:$AK$1</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Fig2.1!$B$2:$AK$2</c:f>
              <c:numCache>
                <c:formatCode>General</c:formatCode>
                <c:ptCount val="36"/>
                <c:pt idx="0">
                  <c:v>6.2734515144060312</c:v>
                </c:pt>
                <c:pt idx="1">
                  <c:v>6.0928307516983766</c:v>
                </c:pt>
                <c:pt idx="2">
                  <c:v>5.74660765152493</c:v>
                </c:pt>
                <c:pt idx="3">
                  <c:v>6.8439702158668263</c:v>
                </c:pt>
                <c:pt idx="4">
                  <c:v>8.540433165591935</c:v>
                </c:pt>
                <c:pt idx="5">
                  <c:v>10.400856986509121</c:v>
                </c:pt>
                <c:pt idx="6">
                  <c:v>10.139004273207661</c:v>
                </c:pt>
                <c:pt idx="7">
                  <c:v>9.3926442201402001</c:v>
                </c:pt>
                <c:pt idx="8">
                  <c:v>9.6282975219862887</c:v>
                </c:pt>
                <c:pt idx="9">
                  <c:v>9.4254089652960165</c:v>
                </c:pt>
                <c:pt idx="10">
                  <c:v>10.859051151461671</c:v>
                </c:pt>
                <c:pt idx="11">
                  <c:v>14.035557160824281</c:v>
                </c:pt>
                <c:pt idx="12">
                  <c:v>15.05736586243788</c:v>
                </c:pt>
                <c:pt idx="13">
                  <c:v>14.927865933864499</c:v>
                </c:pt>
                <c:pt idx="14">
                  <c:v>15.92895889343008</c:v>
                </c:pt>
                <c:pt idx="15">
                  <c:v>16.64899615879574</c:v>
                </c:pt>
                <c:pt idx="16">
                  <c:v>16.981110645411409</c:v>
                </c:pt>
                <c:pt idx="17">
                  <c:v>17.671920792092781</c:v>
                </c:pt>
                <c:pt idx="18">
                  <c:v>17.843904448577579</c:v>
                </c:pt>
                <c:pt idx="19">
                  <c:v>18.165927891294299</c:v>
                </c:pt>
                <c:pt idx="20">
                  <c:v>18.259770075331929</c:v>
                </c:pt>
                <c:pt idx="21">
                  <c:v>18.44451769524926</c:v>
                </c:pt>
                <c:pt idx="22">
                  <c:v>19.345548178808961</c:v>
                </c:pt>
                <c:pt idx="23">
                  <c:v>19.70478823501551</c:v>
                </c:pt>
                <c:pt idx="24">
                  <c:v>19.305010268730729</c:v>
                </c:pt>
                <c:pt idx="25">
                  <c:v>18.977351269359598</c:v>
                </c:pt>
                <c:pt idx="26">
                  <c:v>19.25557473062085</c:v>
                </c:pt>
                <c:pt idx="27">
                  <c:v>19.780981467140471</c:v>
                </c:pt>
                <c:pt idx="28">
                  <c:v>21.458614482885881</c:v>
                </c:pt>
                <c:pt idx="29">
                  <c:v>21.288283059170929</c:v>
                </c:pt>
                <c:pt idx="30">
                  <c:v>22.048820090856399</c:v>
                </c:pt>
                <c:pt idx="31">
                  <c:v>22.540821162892669</c:v>
                </c:pt>
                <c:pt idx="32">
                  <c:v>24.00274597722202</c:v>
                </c:pt>
                <c:pt idx="33">
                  <c:v>24.550818545597121</c:v>
                </c:pt>
                <c:pt idx="34">
                  <c:v>25.110472162453298</c:v>
                </c:pt>
                <c:pt idx="35">
                  <c:v>25.681984904478231</c:v>
                </c:pt>
              </c:numCache>
            </c:numRef>
          </c:val>
          <c:extLst>
            <c:ext xmlns:c16="http://schemas.microsoft.com/office/drawing/2014/chart" uri="{C3380CC4-5D6E-409C-BE32-E72D297353CC}">
              <c16:uniqueId val="{00000000-6FE9-4EA6-BC38-A15F3BDE1019}"/>
            </c:ext>
          </c:extLst>
        </c:ser>
        <c:ser>
          <c:idx val="1"/>
          <c:order val="1"/>
          <c:tx>
            <c:strRef>
              <c:f>Fig2.1!$A$3</c:f>
              <c:strCache>
                <c:ptCount val="1"/>
                <c:pt idx="0">
                  <c:v>Oil</c:v>
                </c:pt>
              </c:strCache>
            </c:strRef>
          </c:tx>
          <c:spPr>
            <a:solidFill>
              <a:srgbClr val="203864"/>
            </a:solidFill>
          </c:spPr>
          <c:cat>
            <c:numRef>
              <c:f>Fig2.1!$B$1:$AK$1</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Fig2.1!$B$3:$AK$3</c:f>
              <c:numCache>
                <c:formatCode>General</c:formatCode>
                <c:ptCount val="36"/>
                <c:pt idx="0">
                  <c:v>12.385672829927721</c:v>
                </c:pt>
                <c:pt idx="1">
                  <c:v>12.90167397050382</c:v>
                </c:pt>
                <c:pt idx="2">
                  <c:v>13.42228725401765</c:v>
                </c:pt>
                <c:pt idx="3">
                  <c:v>15.668573308027399</c:v>
                </c:pt>
                <c:pt idx="4">
                  <c:v>14.897979587445869</c:v>
                </c:pt>
                <c:pt idx="5">
                  <c:v>15.37873095156046</c:v>
                </c:pt>
                <c:pt idx="6">
                  <c:v>15.464145683118099</c:v>
                </c:pt>
                <c:pt idx="7">
                  <c:v>16.112663395970969</c:v>
                </c:pt>
                <c:pt idx="8">
                  <c:v>18.280385650886991</c:v>
                </c:pt>
                <c:pt idx="9">
                  <c:v>19.608577642738709</c:v>
                </c:pt>
                <c:pt idx="10">
                  <c:v>20.647350676036321</c:v>
                </c:pt>
                <c:pt idx="11">
                  <c:v>17.58742923762053</c:v>
                </c:pt>
                <c:pt idx="12">
                  <c:v>20.983462190359749</c:v>
                </c:pt>
                <c:pt idx="13">
                  <c:v>19.339181834759689</c:v>
                </c:pt>
                <c:pt idx="14">
                  <c:v>19.152247321685731</c:v>
                </c:pt>
                <c:pt idx="15">
                  <c:v>18.24019480788407</c:v>
                </c:pt>
                <c:pt idx="16">
                  <c:v>18.591993820192819</c:v>
                </c:pt>
                <c:pt idx="17">
                  <c:v>17.525837242902199</c:v>
                </c:pt>
                <c:pt idx="18">
                  <c:v>17.670845689896218</c:v>
                </c:pt>
                <c:pt idx="19">
                  <c:v>17.741724071382979</c:v>
                </c:pt>
                <c:pt idx="20">
                  <c:v>17.86644447018622</c:v>
                </c:pt>
                <c:pt idx="21">
                  <c:v>18.16457735778604</c:v>
                </c:pt>
                <c:pt idx="22">
                  <c:v>17.461929092027329</c:v>
                </c:pt>
                <c:pt idx="23">
                  <c:v>17.41709511879808</c:v>
                </c:pt>
                <c:pt idx="24">
                  <c:v>18.09987135657224</c:v>
                </c:pt>
                <c:pt idx="25">
                  <c:v>18.711575940212619</c:v>
                </c:pt>
                <c:pt idx="26">
                  <c:v>19.061017978937919</c:v>
                </c:pt>
                <c:pt idx="27">
                  <c:v>19.104678618853001</c:v>
                </c:pt>
                <c:pt idx="28">
                  <c:v>18.468618709463019</c:v>
                </c:pt>
                <c:pt idx="29">
                  <c:v>18.61542691977558</c:v>
                </c:pt>
                <c:pt idx="30">
                  <c:v>18.90057588062178</c:v>
                </c:pt>
                <c:pt idx="31">
                  <c:v>19.15021240625908</c:v>
                </c:pt>
                <c:pt idx="32">
                  <c:v>18.5935429038271</c:v>
                </c:pt>
                <c:pt idx="33">
                  <c:v>19.054590717445741</c:v>
                </c:pt>
                <c:pt idx="34">
                  <c:v>19.527866052515051</c:v>
                </c:pt>
                <c:pt idx="35">
                  <c:v>20.01371656766803</c:v>
                </c:pt>
              </c:numCache>
            </c:numRef>
          </c:val>
          <c:extLst>
            <c:ext xmlns:c16="http://schemas.microsoft.com/office/drawing/2014/chart" uri="{C3380CC4-5D6E-409C-BE32-E72D297353CC}">
              <c16:uniqueId val="{00000001-6FE9-4EA6-BC38-A15F3BDE1019}"/>
            </c:ext>
          </c:extLst>
        </c:ser>
        <c:ser>
          <c:idx val="2"/>
          <c:order val="2"/>
          <c:tx>
            <c:strRef>
              <c:f>Fig2.1!$A$4</c:f>
              <c:strCache>
                <c:ptCount val="1"/>
                <c:pt idx="0">
                  <c:v>Renewables</c:v>
                </c:pt>
              </c:strCache>
            </c:strRef>
          </c:tx>
          <c:spPr>
            <a:solidFill>
              <a:srgbClr val="70AD47"/>
            </a:solidFill>
          </c:spPr>
          <c:cat>
            <c:numRef>
              <c:f>Fig2.1!$B$1:$AK$1</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Fig2.1!$B$4:$AK$4</c:f>
              <c:numCache>
                <c:formatCode>General</c:formatCode>
                <c:ptCount val="36"/>
                <c:pt idx="0">
                  <c:v>4.94654842725324E-3</c:v>
                </c:pt>
                <c:pt idx="1">
                  <c:v>5.0454793957983102E-3</c:v>
                </c:pt>
                <c:pt idx="2">
                  <c:v>5.14441036434337E-3</c:v>
                </c:pt>
                <c:pt idx="3">
                  <c:v>5.2433413328884402E-3</c:v>
                </c:pt>
                <c:pt idx="4">
                  <c:v>5.3422723014335E-3</c:v>
                </c:pt>
                <c:pt idx="5">
                  <c:v>5.4412032699785702E-3</c:v>
                </c:pt>
                <c:pt idx="6">
                  <c:v>5.54013423852363E-3</c:v>
                </c:pt>
                <c:pt idx="7">
                  <c:v>5.6390652070686898E-3</c:v>
                </c:pt>
                <c:pt idx="8">
                  <c:v>5.7379961756137601E-3</c:v>
                </c:pt>
                <c:pt idx="9">
                  <c:v>5.8369271441588303E-3</c:v>
                </c:pt>
                <c:pt idx="10">
                  <c:v>5.9358581127038901E-3</c:v>
                </c:pt>
                <c:pt idx="11">
                  <c:v>6.0347890812489603E-3</c:v>
                </c:pt>
                <c:pt idx="12">
                  <c:v>6.1337200497940201E-3</c:v>
                </c:pt>
                <c:pt idx="13">
                  <c:v>6.2528976907380504E-3</c:v>
                </c:pt>
                <c:pt idx="14">
                  <c:v>6.5100057874000602E-3</c:v>
                </c:pt>
                <c:pt idx="15">
                  <c:v>6.6993236862976603E-3</c:v>
                </c:pt>
                <c:pt idx="16">
                  <c:v>6.9173846290473701E-3</c:v>
                </c:pt>
                <c:pt idx="17">
                  <c:v>1.10385339982803E-2</c:v>
                </c:pt>
                <c:pt idx="18">
                  <c:v>1.9442951814273399E-2</c:v>
                </c:pt>
                <c:pt idx="19">
                  <c:v>2.88205657093723E-2</c:v>
                </c:pt>
                <c:pt idx="20">
                  <c:v>0.19629862947549401</c:v>
                </c:pt>
                <c:pt idx="21">
                  <c:v>0.37126308113499601</c:v>
                </c:pt>
                <c:pt idx="22">
                  <c:v>0.53702894527945</c:v>
                </c:pt>
                <c:pt idx="23">
                  <c:v>0.63645456866724004</c:v>
                </c:pt>
                <c:pt idx="24">
                  <c:v>0.73594960921754105</c:v>
                </c:pt>
                <c:pt idx="25">
                  <c:v>0.92687693509888203</c:v>
                </c:pt>
                <c:pt idx="26">
                  <c:v>1.0263025584866721</c:v>
                </c:pt>
                <c:pt idx="27">
                  <c:v>1.0258882850558899</c:v>
                </c:pt>
                <c:pt idx="28">
                  <c:v>1.0254740116251071</c:v>
                </c:pt>
                <c:pt idx="29">
                  <c:v>1.3866074596044711</c:v>
                </c:pt>
                <c:pt idx="30">
                  <c:v>1.38619318617369</c:v>
                </c:pt>
                <c:pt idx="31">
                  <c:v>1.3857789127429061</c:v>
                </c:pt>
                <c:pt idx="32">
                  <c:v>1.3853646393121239</c:v>
                </c:pt>
                <c:pt idx="33">
                  <c:v>1.3849503658813409</c:v>
                </c:pt>
                <c:pt idx="34">
                  <c:v>1.3845360924505581</c:v>
                </c:pt>
                <c:pt idx="35">
                  <c:v>1.384121819019777</c:v>
                </c:pt>
              </c:numCache>
            </c:numRef>
          </c:val>
          <c:extLst>
            <c:ext xmlns:c16="http://schemas.microsoft.com/office/drawing/2014/chart" uri="{C3380CC4-5D6E-409C-BE32-E72D297353CC}">
              <c16:uniqueId val="{00000002-6FE9-4EA6-BC38-A15F3BDE1019}"/>
            </c:ext>
          </c:extLst>
        </c:ser>
        <c:dLbls>
          <c:showLegendKey val="0"/>
          <c:showVal val="0"/>
          <c:showCatName val="0"/>
          <c:showSerName val="0"/>
          <c:showPercent val="0"/>
          <c:showBubbleSize val="0"/>
        </c:dLbls>
        <c:axId val="147741312"/>
        <c:axId val="147743104"/>
      </c:areaChart>
      <c:catAx>
        <c:axId val="147741312"/>
        <c:scaling>
          <c:orientation val="minMax"/>
        </c:scaling>
        <c:delete val="0"/>
        <c:axPos val="b"/>
        <c:numFmt formatCode="General" sourceLinked="1"/>
        <c:majorTickMark val="out"/>
        <c:minorTickMark val="none"/>
        <c:tickLblPos val="nextTo"/>
        <c:txPr>
          <a:bodyPr/>
          <a:lstStyle/>
          <a:p>
            <a:pPr>
              <a:defRPr sz="1400">
                <a:solidFill>
                  <a:schemeClr val="tx1"/>
                </a:solidFill>
              </a:defRPr>
            </a:pPr>
            <a:endParaRPr lang="en-US"/>
          </a:p>
        </c:txPr>
        <c:crossAx val="147743104"/>
        <c:crosses val="autoZero"/>
        <c:auto val="1"/>
        <c:lblAlgn val="ctr"/>
        <c:lblOffset val="100"/>
        <c:tickLblSkip val="5"/>
        <c:tickMarkSkip val="5"/>
        <c:noMultiLvlLbl val="0"/>
      </c:catAx>
      <c:valAx>
        <c:axId val="147743104"/>
        <c:scaling>
          <c:orientation val="minMax"/>
        </c:scaling>
        <c:delete val="0"/>
        <c:axPos val="l"/>
        <c:majorGridlines>
          <c:spPr>
            <a:ln>
              <a:solidFill>
                <a:schemeClr val="bg1">
                  <a:lumMod val="75000"/>
                </a:schemeClr>
              </a:solidFill>
              <a:prstDash val="sysDash"/>
            </a:ln>
          </c:spPr>
        </c:majorGridlines>
        <c:numFmt formatCode="General" sourceLinked="1"/>
        <c:majorTickMark val="out"/>
        <c:minorTickMark val="none"/>
        <c:tickLblPos val="nextTo"/>
        <c:spPr>
          <a:ln>
            <a:noFill/>
          </a:ln>
        </c:spPr>
        <c:txPr>
          <a:bodyPr/>
          <a:lstStyle/>
          <a:p>
            <a:pPr>
              <a:defRPr sz="1400"/>
            </a:pPr>
            <a:endParaRPr lang="en-US"/>
          </a:p>
        </c:txPr>
        <c:crossAx val="147741312"/>
        <c:crosses val="autoZero"/>
        <c:crossBetween val="midCat"/>
      </c:valAx>
    </c:plotArea>
    <c:legend>
      <c:legendPos val="r"/>
      <c:layout>
        <c:manualLayout>
          <c:xMode val="edge"/>
          <c:yMode val="edge"/>
          <c:x val="0.7891581782305267"/>
          <c:y val="0.22211053690895774"/>
          <c:w val="0.19698314655052884"/>
          <c:h val="0.52027467136758254"/>
        </c:manualLayout>
      </c:layout>
      <c:overlay val="0"/>
      <c:txPr>
        <a:bodyPr/>
        <a:lstStyle/>
        <a:p>
          <a:pPr>
            <a:defRPr sz="1400">
              <a:solidFill>
                <a:schemeClr val="tx1"/>
              </a:solidFill>
            </a:defRPr>
          </a:pPr>
          <a:endParaRPr lang="en-US"/>
        </a:p>
      </c:txPr>
    </c:legend>
    <c:plotVisOnly val="1"/>
    <c:dispBlanksAs val="zero"/>
    <c:showDLblsOverMax val="0"/>
  </c:chart>
  <c:spPr>
    <a:ln>
      <a:noFill/>
    </a:ln>
  </c:spPr>
  <c:txPr>
    <a:bodyPr/>
    <a:lstStyle/>
    <a:p>
      <a:pPr>
        <a:defRPr sz="1800">
          <a:latin typeface="Noto Sans" panose="020B0502040504020204"/>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56367869123489E-2"/>
          <c:y val="0.1061846114187851"/>
          <c:w val="0.70051858398919453"/>
          <c:h val="0.7830499265381391"/>
        </c:manualLayout>
      </c:layout>
      <c:areaChart>
        <c:grouping val="stacked"/>
        <c:varyColors val="0"/>
        <c:ser>
          <c:idx val="4"/>
          <c:order val="0"/>
          <c:tx>
            <c:strRef>
              <c:f>Fig2.2!$A$11</c:f>
              <c:strCache>
                <c:ptCount val="1"/>
                <c:pt idx="0">
                  <c:v>Non-energy use</c:v>
                </c:pt>
              </c:strCache>
            </c:strRef>
          </c:tx>
          <c:spPr>
            <a:solidFill>
              <a:schemeClr val="accent6">
                <a:lumMod val="50000"/>
              </a:schemeClr>
            </a:solidFill>
          </c:spPr>
          <c:cat>
            <c:numRef>
              <c:f>Fig2.2!$B$6:$AK$6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Fig2.2!$B$11:$AK$11</c:f>
              <c:numCache>
                <c:formatCode>_ * #,##0.0_ ;_ * \-#,##0.0_ ;_ * ""\-""??_ ;_ @_ </c:formatCode>
                <c:ptCount val="36"/>
                <c:pt idx="0">
                  <c:v>1.052522</c:v>
                </c:pt>
                <c:pt idx="1">
                  <c:v>1.1620809999999999</c:v>
                </c:pt>
                <c:pt idx="2">
                  <c:v>1.21766</c:v>
                </c:pt>
                <c:pt idx="3">
                  <c:v>1.9706699999999999</c:v>
                </c:pt>
                <c:pt idx="4">
                  <c:v>2.1459579999999998</c:v>
                </c:pt>
                <c:pt idx="5">
                  <c:v>2.0276109999999998</c:v>
                </c:pt>
                <c:pt idx="6">
                  <c:v>1.0264169999999999</c:v>
                </c:pt>
                <c:pt idx="7">
                  <c:v>1.1547000000000001</c:v>
                </c:pt>
                <c:pt idx="8">
                  <c:v>2.088187</c:v>
                </c:pt>
                <c:pt idx="9">
                  <c:v>2.5659689999999991</c:v>
                </c:pt>
                <c:pt idx="10">
                  <c:v>3.2669906695800011</c:v>
                </c:pt>
                <c:pt idx="11">
                  <c:v>3.2618469999999991</c:v>
                </c:pt>
                <c:pt idx="12">
                  <c:v>3.9508449999999971</c:v>
                </c:pt>
                <c:pt idx="13">
                  <c:v>2.9405695940099998</c:v>
                </c:pt>
                <c:pt idx="14">
                  <c:v>2.8973680000000002</c:v>
                </c:pt>
                <c:pt idx="15">
                  <c:v>2.8540523484000002</c:v>
                </c:pt>
                <c:pt idx="16">
                  <c:v>2.9022572925644758</c:v>
                </c:pt>
                <c:pt idx="17">
                  <c:v>2.8155523559491109</c:v>
                </c:pt>
                <c:pt idx="18">
                  <c:v>2.8373334689747338</c:v>
                </c:pt>
                <c:pt idx="19">
                  <c:v>2.8592830806907221</c:v>
                </c:pt>
                <c:pt idx="20">
                  <c:v>2.9587861318987581</c:v>
                </c:pt>
                <c:pt idx="21">
                  <c:v>3.061751889288836</c:v>
                </c:pt>
                <c:pt idx="22">
                  <c:v>3.1683008550360898</c:v>
                </c:pt>
                <c:pt idx="23">
                  <c:v>3.2470331312837351</c:v>
                </c:pt>
                <c:pt idx="24">
                  <c:v>3.3309527025617629</c:v>
                </c:pt>
                <c:pt idx="25">
                  <c:v>3.417041175159472</c:v>
                </c:pt>
                <c:pt idx="26">
                  <c:v>3.5053546043314681</c:v>
                </c:pt>
                <c:pt idx="27">
                  <c:v>3.595950494080415</c:v>
                </c:pt>
                <c:pt idx="28">
                  <c:v>3.6888878345999219</c:v>
                </c:pt>
                <c:pt idx="29">
                  <c:v>3.7842271406851569</c:v>
                </c:pt>
                <c:pt idx="30">
                  <c:v>3.8820304911361649</c:v>
                </c:pt>
                <c:pt idx="31">
                  <c:v>3.98236156917958</c:v>
                </c:pt>
                <c:pt idx="32">
                  <c:v>4.0852857039350248</c:v>
                </c:pt>
                <c:pt idx="33">
                  <c:v>4.190869912953227</c:v>
                </c:pt>
                <c:pt idx="34">
                  <c:v>4.2991829458535031</c:v>
                </c:pt>
                <c:pt idx="35">
                  <c:v>4.4102953290890881</c:v>
                </c:pt>
              </c:numCache>
            </c:numRef>
          </c:val>
          <c:extLst>
            <c:ext xmlns:c16="http://schemas.microsoft.com/office/drawing/2014/chart" uri="{C3380CC4-5D6E-409C-BE32-E72D297353CC}">
              <c16:uniqueId val="{00000000-E0A1-4A3C-A7E2-ECA65E83C235}"/>
            </c:ext>
          </c:extLst>
        </c:ser>
        <c:ser>
          <c:idx val="2"/>
          <c:order val="1"/>
          <c:tx>
            <c:strRef>
              <c:f>Fig2.2!$A$9</c:f>
              <c:strCache>
                <c:ptCount val="1"/>
                <c:pt idx="0">
                  <c:v>Industry</c:v>
                </c:pt>
              </c:strCache>
            </c:strRef>
          </c:tx>
          <c:spPr>
            <a:solidFill>
              <a:schemeClr val="accent6"/>
            </a:solidFill>
          </c:spPr>
          <c:cat>
            <c:numRef>
              <c:f>Fig2.2!$B$6:$AK$6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Fig2.2!$B$9:$AK$9</c:f>
              <c:numCache>
                <c:formatCode>_ * #,##0.0_ ;_ * \-#,##0.0_ ;_ * ""\-""??_ ;_ @_ </c:formatCode>
                <c:ptCount val="36"/>
                <c:pt idx="0">
                  <c:v>3.190067</c:v>
                </c:pt>
                <c:pt idx="1">
                  <c:v>2.9768840000000001</c:v>
                </c:pt>
                <c:pt idx="2">
                  <c:v>2.7766399999999991</c:v>
                </c:pt>
                <c:pt idx="3">
                  <c:v>3.499884999999999</c:v>
                </c:pt>
                <c:pt idx="4">
                  <c:v>3.3118719999999979</c:v>
                </c:pt>
                <c:pt idx="5">
                  <c:v>4.7912270000000001</c:v>
                </c:pt>
                <c:pt idx="6">
                  <c:v>4.3470569999999977</c:v>
                </c:pt>
                <c:pt idx="7">
                  <c:v>3.6534810000000002</c:v>
                </c:pt>
                <c:pt idx="8">
                  <c:v>3.7174680000000002</c:v>
                </c:pt>
                <c:pt idx="9">
                  <c:v>3.885440999999997</c:v>
                </c:pt>
                <c:pt idx="10">
                  <c:v>4.1731849999999966</c:v>
                </c:pt>
                <c:pt idx="11">
                  <c:v>5.0354229999999998</c:v>
                </c:pt>
                <c:pt idx="12">
                  <c:v>5.2769849999999989</c:v>
                </c:pt>
                <c:pt idx="13">
                  <c:v>4.9454459999999996</c:v>
                </c:pt>
                <c:pt idx="14">
                  <c:v>5.8167470000000003</c:v>
                </c:pt>
                <c:pt idx="15">
                  <c:v>5.7297866323500006</c:v>
                </c:pt>
                <c:pt idx="16">
                  <c:v>5.8265627285703916</c:v>
                </c:pt>
                <c:pt idx="17">
                  <c:v>5.6524941670543489</c:v>
                </c:pt>
                <c:pt idx="18">
                  <c:v>5.6962218619306837</c:v>
                </c:pt>
                <c:pt idx="19">
                  <c:v>5.7402878342545778</c:v>
                </c:pt>
                <c:pt idx="20">
                  <c:v>5.9400498508866377</c:v>
                </c:pt>
                <c:pt idx="21">
                  <c:v>6.146763585697494</c:v>
                </c:pt>
                <c:pt idx="22">
                  <c:v>6.3606709584797656</c:v>
                </c:pt>
                <c:pt idx="23">
                  <c:v>6.5187336317979874</c:v>
                </c:pt>
                <c:pt idx="24">
                  <c:v>6.6872103025118097</c:v>
                </c:pt>
                <c:pt idx="25">
                  <c:v>6.8600412527802277</c:v>
                </c:pt>
                <c:pt idx="26">
                  <c:v>7.037339018958332</c:v>
                </c:pt>
                <c:pt idx="27">
                  <c:v>7.2192190459033103</c:v>
                </c:pt>
                <c:pt idx="28">
                  <c:v>7.4057997621446798</c:v>
                </c:pt>
                <c:pt idx="29">
                  <c:v>7.5972026569973066</c:v>
                </c:pt>
                <c:pt idx="30">
                  <c:v>7.7935523596674026</c:v>
                </c:pt>
                <c:pt idx="31">
                  <c:v>7.9949767204030078</c:v>
                </c:pt>
                <c:pt idx="32">
                  <c:v>8.2016068937418254</c:v>
                </c:pt>
                <c:pt idx="33">
                  <c:v>8.4135774239105796</c:v>
                </c:pt>
                <c:pt idx="34">
                  <c:v>8.6310263324315475</c:v>
                </c:pt>
                <c:pt idx="35">
                  <c:v>8.8540952079932485</c:v>
                </c:pt>
              </c:numCache>
            </c:numRef>
          </c:val>
          <c:extLst>
            <c:ext xmlns:c16="http://schemas.microsoft.com/office/drawing/2014/chart" uri="{C3380CC4-5D6E-409C-BE32-E72D297353CC}">
              <c16:uniqueId val="{00000001-E0A1-4A3C-A7E2-ECA65E83C235}"/>
            </c:ext>
          </c:extLst>
        </c:ser>
        <c:ser>
          <c:idx val="3"/>
          <c:order val="2"/>
          <c:tx>
            <c:strRef>
              <c:f>Fig2.2!$A$10</c:f>
              <c:strCache>
                <c:ptCount val="1"/>
                <c:pt idx="0">
                  <c:v>Transport</c:v>
                </c:pt>
              </c:strCache>
            </c:strRef>
          </c:tx>
          <c:spPr>
            <a:solidFill>
              <a:schemeClr val="accent1">
                <a:lumMod val="50000"/>
              </a:schemeClr>
            </a:solidFill>
            <a:ln>
              <a:solidFill>
                <a:schemeClr val="accent1">
                  <a:lumMod val="50000"/>
                </a:schemeClr>
              </a:solidFill>
            </a:ln>
          </c:spPr>
          <c:cat>
            <c:numRef>
              <c:f>Fig2.2!$B$6:$AK$6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Fig2.2!$B$10:$AK$10</c:f>
              <c:numCache>
                <c:formatCode>_ * #,##0.0_ ;_ * \-#,##0.0_ ;_ * ""\-""??_ ;_ @_ </c:formatCode>
                <c:ptCount val="36"/>
                <c:pt idx="0">
                  <c:v>2.0590570000000001</c:v>
                </c:pt>
                <c:pt idx="1">
                  <c:v>2.0950440000000001</c:v>
                </c:pt>
                <c:pt idx="2">
                  <c:v>2.225368</c:v>
                </c:pt>
                <c:pt idx="3">
                  <c:v>2.4119640000000002</c:v>
                </c:pt>
                <c:pt idx="4">
                  <c:v>2.5683259999999999</c:v>
                </c:pt>
                <c:pt idx="5">
                  <c:v>2.7755749999999999</c:v>
                </c:pt>
                <c:pt idx="6">
                  <c:v>3.1374939999999998</c:v>
                </c:pt>
                <c:pt idx="7">
                  <c:v>3.2438159999999989</c:v>
                </c:pt>
                <c:pt idx="8">
                  <c:v>3.561792000000001</c:v>
                </c:pt>
                <c:pt idx="9">
                  <c:v>3.9489160000000001</c:v>
                </c:pt>
                <c:pt idx="10">
                  <c:v>4.2249479999999968</c:v>
                </c:pt>
                <c:pt idx="11">
                  <c:v>3.936770000000001</c:v>
                </c:pt>
                <c:pt idx="12">
                  <c:v>4.2181959999999989</c:v>
                </c:pt>
                <c:pt idx="13">
                  <c:v>4.4320219999999999</c:v>
                </c:pt>
                <c:pt idx="14">
                  <c:v>4.4992549999999998</c:v>
                </c:pt>
                <c:pt idx="15">
                  <c:v>4.6708448296758016</c:v>
                </c:pt>
                <c:pt idx="16">
                  <c:v>4.793598009430954</c:v>
                </c:pt>
                <c:pt idx="17">
                  <c:v>4.6932527878599064</c:v>
                </c:pt>
                <c:pt idx="18">
                  <c:v>4.7730706847361501</c:v>
                </c:pt>
                <c:pt idx="19">
                  <c:v>4.8541629772356574</c:v>
                </c:pt>
                <c:pt idx="20">
                  <c:v>5.06912636356937</c:v>
                </c:pt>
                <c:pt idx="21">
                  <c:v>5.2935201600461976</c:v>
                </c:pt>
                <c:pt idx="22">
                  <c:v>5.5277548580594598</c:v>
                </c:pt>
                <c:pt idx="23">
                  <c:v>5.7167562121610072</c:v>
                </c:pt>
                <c:pt idx="24">
                  <c:v>5.9178625930569124</c:v>
                </c:pt>
                <c:pt idx="25">
                  <c:v>6.1259437668484686</c:v>
                </c:pt>
                <c:pt idx="26">
                  <c:v>6.3412389074631861</c:v>
                </c:pt>
                <c:pt idx="27">
                  <c:v>6.5639953148360659</c:v>
                </c:pt>
                <c:pt idx="28">
                  <c:v>6.7944686888759946</c:v>
                </c:pt>
                <c:pt idx="29">
                  <c:v>7.0329234126088407</c:v>
                </c:pt>
                <c:pt idx="30">
                  <c:v>7.2796328448031158</c:v>
                </c:pt>
                <c:pt idx="31">
                  <c:v>7.5053014629920121</c:v>
                </c:pt>
                <c:pt idx="32">
                  <c:v>7.7379658083447644</c:v>
                </c:pt>
                <c:pt idx="33">
                  <c:v>7.9778427484034538</c:v>
                </c:pt>
                <c:pt idx="34">
                  <c:v>8.2251558736039598</c:v>
                </c:pt>
                <c:pt idx="35">
                  <c:v>8.4801357056856812</c:v>
                </c:pt>
              </c:numCache>
            </c:numRef>
          </c:val>
          <c:extLst>
            <c:ext xmlns:c16="http://schemas.microsoft.com/office/drawing/2014/chart" uri="{C3380CC4-5D6E-409C-BE32-E72D297353CC}">
              <c16:uniqueId val="{00000002-E0A1-4A3C-A7E2-ECA65E83C235}"/>
            </c:ext>
          </c:extLst>
        </c:ser>
        <c:ser>
          <c:idx val="0"/>
          <c:order val="3"/>
          <c:tx>
            <c:strRef>
              <c:f>Fig2.2!$A$7</c:f>
              <c:strCache>
                <c:ptCount val="1"/>
                <c:pt idx="0">
                  <c:v>Residential</c:v>
                </c:pt>
              </c:strCache>
            </c:strRef>
          </c:tx>
          <c:cat>
            <c:numRef>
              <c:f>Fig2.2!$B$6:$AK$6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Fig2.2!$B$7:$AK$7</c:f>
              <c:numCache>
                <c:formatCode>_ * #,##0.0_ ;_ * \-#,##0.0_ ;_ * ""\-""??_ ;_ @_ </c:formatCode>
                <c:ptCount val="36"/>
                <c:pt idx="0">
                  <c:v>1.273633</c:v>
                </c:pt>
                <c:pt idx="1">
                  <c:v>1.354781</c:v>
                </c:pt>
                <c:pt idx="2">
                  <c:v>1.4342029999999999</c:v>
                </c:pt>
                <c:pt idx="3">
                  <c:v>1.5015879999999999</c:v>
                </c:pt>
                <c:pt idx="4">
                  <c:v>1.608773</c:v>
                </c:pt>
                <c:pt idx="5">
                  <c:v>1.8092079999999999</c:v>
                </c:pt>
                <c:pt idx="6">
                  <c:v>1.8775919999999999</c:v>
                </c:pt>
                <c:pt idx="7">
                  <c:v>1.930277</c:v>
                </c:pt>
                <c:pt idx="8">
                  <c:v>2.056738999999999</c:v>
                </c:pt>
                <c:pt idx="9">
                  <c:v>2.1093069999999998</c:v>
                </c:pt>
                <c:pt idx="10">
                  <c:v>2.2483849999999999</c:v>
                </c:pt>
                <c:pt idx="11">
                  <c:v>2.2811240000000002</c:v>
                </c:pt>
                <c:pt idx="12">
                  <c:v>2.4261659999999989</c:v>
                </c:pt>
                <c:pt idx="13">
                  <c:v>2.413624</c:v>
                </c:pt>
                <c:pt idx="14">
                  <c:v>2.6100970000000001</c:v>
                </c:pt>
                <c:pt idx="15">
                  <c:v>2.520649224779373</c:v>
                </c:pt>
                <c:pt idx="16">
                  <c:v>2.5741538739742431</c:v>
                </c:pt>
                <c:pt idx="17">
                  <c:v>2.6030785433533761</c:v>
                </c:pt>
                <c:pt idx="18">
                  <c:v>2.6165082270333042</c:v>
                </c:pt>
                <c:pt idx="19">
                  <c:v>2.6489262465247809</c:v>
                </c:pt>
                <c:pt idx="20">
                  <c:v>2.6825911129197779</c:v>
                </c:pt>
                <c:pt idx="21">
                  <c:v>2.71999652002533</c:v>
                </c:pt>
                <c:pt idx="22">
                  <c:v>2.7574019271308798</c:v>
                </c:pt>
                <c:pt idx="23">
                  <c:v>2.7948073342364301</c:v>
                </c:pt>
                <c:pt idx="24">
                  <c:v>2.8322127413419822</c:v>
                </c:pt>
                <c:pt idx="25">
                  <c:v>2.8696181484475329</c:v>
                </c:pt>
                <c:pt idx="26">
                  <c:v>2.903407699532881</c:v>
                </c:pt>
                <c:pt idx="27">
                  <c:v>2.93719725061823</c:v>
                </c:pt>
                <c:pt idx="28">
                  <c:v>2.9709868017035772</c:v>
                </c:pt>
                <c:pt idx="29">
                  <c:v>3.0047763527889249</c:v>
                </c:pt>
                <c:pt idx="30">
                  <c:v>3.0385659038742721</c:v>
                </c:pt>
                <c:pt idx="31">
                  <c:v>3.068116175487658</c:v>
                </c:pt>
                <c:pt idx="32">
                  <c:v>3.097666447101044</c:v>
                </c:pt>
                <c:pt idx="33">
                  <c:v>3.12721671871443</c:v>
                </c:pt>
                <c:pt idx="34">
                  <c:v>3.156766990327815</c:v>
                </c:pt>
                <c:pt idx="35">
                  <c:v>3.1863172619412001</c:v>
                </c:pt>
              </c:numCache>
            </c:numRef>
          </c:val>
          <c:extLst>
            <c:ext xmlns:c16="http://schemas.microsoft.com/office/drawing/2014/chart" uri="{C3380CC4-5D6E-409C-BE32-E72D297353CC}">
              <c16:uniqueId val="{00000003-E0A1-4A3C-A7E2-ECA65E83C235}"/>
            </c:ext>
          </c:extLst>
        </c:ser>
        <c:ser>
          <c:idx val="1"/>
          <c:order val="4"/>
          <c:tx>
            <c:strRef>
              <c:f>Fig2.2!$A$8</c:f>
              <c:strCache>
                <c:ptCount val="1"/>
                <c:pt idx="0">
                  <c:v>Services</c:v>
                </c:pt>
              </c:strCache>
            </c:strRef>
          </c:tx>
          <c:cat>
            <c:numRef>
              <c:f>Fig2.2!$B$6:$AK$6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Fig2.2!$B$8:$AK$8</c:f>
              <c:numCache>
                <c:formatCode>_ * #,##0.0_ ;_ * \-#,##0.0_ ;_ * ""\-""??_ ;_ @_ </c:formatCode>
                <c:ptCount val="36"/>
                <c:pt idx="0">
                  <c:v>0.57103999999999999</c:v>
                </c:pt>
                <c:pt idx="1">
                  <c:v>0.61094400000000004</c:v>
                </c:pt>
                <c:pt idx="2">
                  <c:v>0.64844000000000002</c:v>
                </c:pt>
                <c:pt idx="3">
                  <c:v>0.86705200000000004</c:v>
                </c:pt>
                <c:pt idx="4">
                  <c:v>0.83548999999999995</c:v>
                </c:pt>
                <c:pt idx="5">
                  <c:v>0.77030200000000004</c:v>
                </c:pt>
                <c:pt idx="6">
                  <c:v>0.96096400000000004</c:v>
                </c:pt>
                <c:pt idx="7">
                  <c:v>0.95305200000000001</c:v>
                </c:pt>
                <c:pt idx="8">
                  <c:v>0.99587999999999999</c:v>
                </c:pt>
                <c:pt idx="9">
                  <c:v>1.0341499999999999</c:v>
                </c:pt>
                <c:pt idx="10">
                  <c:v>1.1316740000000001</c:v>
                </c:pt>
                <c:pt idx="11">
                  <c:v>1.1237619999999999</c:v>
                </c:pt>
                <c:pt idx="12">
                  <c:v>1.214531</c:v>
                </c:pt>
                <c:pt idx="13">
                  <c:v>1.206879</c:v>
                </c:pt>
                <c:pt idx="14">
                  <c:v>1.326827</c:v>
                </c:pt>
                <c:pt idx="15">
                  <c:v>1.3070289288969881</c:v>
                </c:pt>
                <c:pt idx="16">
                  <c:v>1.3291098265587999</c:v>
                </c:pt>
                <c:pt idx="17">
                  <c:v>1.2893748723437259</c:v>
                </c:pt>
                <c:pt idx="18">
                  <c:v>1.2992880159853859</c:v>
                </c:pt>
                <c:pt idx="19">
                  <c:v>1.3092432915803269</c:v>
                </c:pt>
                <c:pt idx="20">
                  <c:v>1.3546699447910451</c:v>
                </c:pt>
                <c:pt idx="21">
                  <c:v>1.4016354475619011</c:v>
                </c:pt>
                <c:pt idx="22">
                  <c:v>1.450190174233567</c:v>
                </c:pt>
                <c:pt idx="23">
                  <c:v>1.4859592775312871</c:v>
                </c:pt>
                <c:pt idx="24">
                  <c:v>1.524046943325216</c:v>
                </c:pt>
                <c:pt idx="25">
                  <c:v>1.563067358176631</c:v>
                </c:pt>
                <c:pt idx="26">
                  <c:v>1.6030417075978469</c:v>
                </c:pt>
                <c:pt idx="27">
                  <c:v>1.6439915960439691</c:v>
                </c:pt>
                <c:pt idx="28">
                  <c:v>1.685939052919565</c:v>
                </c:pt>
                <c:pt idx="29">
                  <c:v>1.728906538588965</c:v>
                </c:pt>
                <c:pt idx="30">
                  <c:v>1.772916950386755</c:v>
                </c:pt>
                <c:pt idx="31">
                  <c:v>1.817993628624931</c:v>
                </c:pt>
                <c:pt idx="32">
                  <c:v>1.8641603625930729</c:v>
                </c:pt>
                <c:pt idx="33">
                  <c:v>1.911441396547785</c:v>
                </c:pt>
                <c:pt idx="34">
                  <c:v>1.959861435687545</c:v>
                </c:pt>
                <c:pt idx="35">
                  <c:v>2.0094456521089739</c:v>
                </c:pt>
              </c:numCache>
            </c:numRef>
          </c:val>
          <c:extLst>
            <c:ext xmlns:c16="http://schemas.microsoft.com/office/drawing/2014/chart" uri="{C3380CC4-5D6E-409C-BE32-E72D297353CC}">
              <c16:uniqueId val="{00000004-E0A1-4A3C-A7E2-ECA65E83C235}"/>
            </c:ext>
          </c:extLst>
        </c:ser>
        <c:ser>
          <c:idx val="5"/>
          <c:order val="5"/>
          <c:tx>
            <c:strRef>
              <c:f>Fig2.2!$A$12</c:f>
              <c:strCache>
                <c:ptCount val="1"/>
                <c:pt idx="0">
                  <c:v>Desalination</c:v>
                </c:pt>
              </c:strCache>
            </c:strRef>
          </c:tx>
          <c:spPr>
            <a:solidFill>
              <a:schemeClr val="accent4"/>
            </a:solidFill>
            <a:ln>
              <a:solidFill>
                <a:schemeClr val="accent4"/>
              </a:solidFill>
            </a:ln>
          </c:spPr>
          <c:cat>
            <c:numRef>
              <c:f>Fig2.2!$B$6:$AK$6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Fig2.2!$B$12:$AK$12</c:f>
              <c:numCache>
                <c:formatCode>_ * #,##0.0_ ;_ * \-#,##0.0_ ;_ * ""\-""??_ ;_ @_ </c:formatCode>
                <c:ptCount val="36"/>
                <c:pt idx="0">
                  <c:v>0.98022355975924302</c:v>
                </c:pt>
                <c:pt idx="1">
                  <c:v>1.010745629120092</c:v>
                </c:pt>
                <c:pt idx="2">
                  <c:v>1.040746918887933</c:v>
                </c:pt>
                <c:pt idx="3">
                  <c:v>1.07022742906277</c:v>
                </c:pt>
                <c:pt idx="4">
                  <c:v>1.099187159644597</c:v>
                </c:pt>
                <c:pt idx="5">
                  <c:v>1.1276261106334191</c:v>
                </c:pt>
                <c:pt idx="6">
                  <c:v>1.155544282029235</c:v>
                </c:pt>
                <c:pt idx="7">
                  <c:v>1.1829416738320431</c:v>
                </c:pt>
                <c:pt idx="8">
                  <c:v>1.209818286041846</c:v>
                </c:pt>
                <c:pt idx="9">
                  <c:v>1.236174118658641</c:v>
                </c:pt>
                <c:pt idx="10">
                  <c:v>1.2620091716824311</c:v>
                </c:pt>
                <c:pt idx="11">
                  <c:v>1.2873234451132129</c:v>
                </c:pt>
                <c:pt idx="12">
                  <c:v>1.3121169389509899</c:v>
                </c:pt>
                <c:pt idx="13">
                  <c:v>1.336389653195758</c:v>
                </c:pt>
                <c:pt idx="14">
                  <c:v>1.3601415878475209</c:v>
                </c:pt>
                <c:pt idx="15">
                  <c:v>1.328321488965319</c:v>
                </c:pt>
                <c:pt idx="16">
                  <c:v>1.338925067692748</c:v>
                </c:pt>
                <c:pt idx="17">
                  <c:v>1.2872979343213671</c:v>
                </c:pt>
                <c:pt idx="18">
                  <c:v>1.2853889699161261</c:v>
                </c:pt>
                <c:pt idx="19">
                  <c:v>1.2832202251285509</c:v>
                </c:pt>
                <c:pt idx="20">
                  <c:v>1.3151824415870921</c:v>
                </c:pt>
                <c:pt idx="21">
                  <c:v>1.34764848300211</c:v>
                </c:pt>
                <c:pt idx="22">
                  <c:v>1.3806075158237909</c:v>
                </c:pt>
                <c:pt idx="23">
                  <c:v>1.4004504276051499</c:v>
                </c:pt>
                <c:pt idx="24">
                  <c:v>1.4216202424430591</c:v>
                </c:pt>
                <c:pt idx="25">
                  <c:v>1.4427567529399901</c:v>
                </c:pt>
                <c:pt idx="26">
                  <c:v>1.463837550034744</c:v>
                </c:pt>
                <c:pt idx="27">
                  <c:v>1.484838867309797</c:v>
                </c:pt>
                <c:pt idx="28">
                  <c:v>1.50573551837032</c:v>
                </c:pt>
                <c:pt idx="29">
                  <c:v>1.5265008316451101</c:v>
                </c:pt>
                <c:pt idx="30">
                  <c:v>1.5471065825097829</c:v>
                </c:pt>
                <c:pt idx="31">
                  <c:v>1.5675229226288561</c:v>
                </c:pt>
                <c:pt idx="32">
                  <c:v>1.5877183064095199</c:v>
                </c:pt>
                <c:pt idx="33">
                  <c:v>1.6076594144559371</c:v>
                </c:pt>
                <c:pt idx="34">
                  <c:v>1.6273110739087731</c:v>
                </c:pt>
                <c:pt idx="35">
                  <c:v>1.6466361755503931</c:v>
                </c:pt>
              </c:numCache>
            </c:numRef>
          </c:val>
          <c:extLst>
            <c:ext xmlns:c16="http://schemas.microsoft.com/office/drawing/2014/chart" uri="{C3380CC4-5D6E-409C-BE32-E72D297353CC}">
              <c16:uniqueId val="{00000005-E0A1-4A3C-A7E2-ECA65E83C235}"/>
            </c:ext>
          </c:extLst>
        </c:ser>
        <c:dLbls>
          <c:showLegendKey val="0"/>
          <c:showVal val="0"/>
          <c:showCatName val="0"/>
          <c:showSerName val="0"/>
          <c:showPercent val="0"/>
          <c:showBubbleSize val="0"/>
        </c:dLbls>
        <c:axId val="149496576"/>
        <c:axId val="149498112"/>
      </c:areaChart>
      <c:catAx>
        <c:axId val="149496576"/>
        <c:scaling>
          <c:orientation val="minMax"/>
        </c:scaling>
        <c:delete val="0"/>
        <c:axPos val="b"/>
        <c:numFmt formatCode="General" sourceLinked="1"/>
        <c:majorTickMark val="out"/>
        <c:minorTickMark val="none"/>
        <c:tickLblPos val="nextTo"/>
        <c:txPr>
          <a:bodyPr/>
          <a:lstStyle/>
          <a:p>
            <a:pPr>
              <a:defRPr sz="1400"/>
            </a:pPr>
            <a:endParaRPr lang="en-US"/>
          </a:p>
        </c:txPr>
        <c:crossAx val="149498112"/>
        <c:crosses val="autoZero"/>
        <c:auto val="1"/>
        <c:lblAlgn val="ctr"/>
        <c:lblOffset val="100"/>
        <c:tickLblSkip val="5"/>
        <c:tickMarkSkip val="5"/>
        <c:noMultiLvlLbl val="0"/>
      </c:catAx>
      <c:valAx>
        <c:axId val="149498112"/>
        <c:scaling>
          <c:orientation val="minMax"/>
          <c:max val="30"/>
        </c:scaling>
        <c:delete val="0"/>
        <c:axPos val="l"/>
        <c:majorGridlines>
          <c:spPr>
            <a:ln>
              <a:solidFill>
                <a:schemeClr val="tx1">
                  <a:tint val="75000"/>
                </a:schemeClr>
              </a:solidFill>
              <a:prstDash val="sysDash"/>
            </a:ln>
          </c:spPr>
        </c:majorGridlines>
        <c:title>
          <c:tx>
            <c:rich>
              <a:bodyPr/>
              <a:lstStyle/>
              <a:p>
                <a:pPr>
                  <a:defRPr sz="1400" b="0"/>
                </a:pPr>
                <a:r>
                  <a:rPr lang="en-US" sz="1400" b="0" dirty="0"/>
                  <a:t>Mtoe</a:t>
                </a:r>
              </a:p>
            </c:rich>
          </c:tx>
          <c:layout>
            <c:manualLayout>
              <c:xMode val="edge"/>
              <c:yMode val="edge"/>
              <c:x val="7.1798093359230399E-3"/>
              <c:y val="8.9309704906035195E-2"/>
            </c:manualLayout>
          </c:layout>
          <c:overlay val="0"/>
        </c:title>
        <c:numFmt formatCode="#,##0" sourceLinked="0"/>
        <c:majorTickMark val="out"/>
        <c:minorTickMark val="none"/>
        <c:tickLblPos val="nextTo"/>
        <c:spPr>
          <a:ln>
            <a:noFill/>
          </a:ln>
        </c:spPr>
        <c:txPr>
          <a:bodyPr/>
          <a:lstStyle/>
          <a:p>
            <a:pPr>
              <a:defRPr sz="1400"/>
            </a:pPr>
            <a:endParaRPr lang="en-US"/>
          </a:p>
        </c:txPr>
        <c:crossAx val="149496576"/>
        <c:crosses val="autoZero"/>
        <c:crossBetween val="midCat"/>
      </c:valAx>
    </c:plotArea>
    <c:legend>
      <c:legendPos val="r"/>
      <c:layout>
        <c:manualLayout>
          <c:xMode val="edge"/>
          <c:yMode val="edge"/>
          <c:x val="0.79717818794275974"/>
          <c:y val="0.23364009419055287"/>
          <c:w val="0.19409636502648164"/>
          <c:h val="0.55686148713671646"/>
        </c:manualLayout>
      </c:layout>
      <c:overlay val="0"/>
      <c:txPr>
        <a:bodyPr/>
        <a:lstStyle/>
        <a:p>
          <a:pPr>
            <a:defRPr sz="1400"/>
          </a:pPr>
          <a:endParaRPr lang="en-US"/>
        </a:p>
      </c:txPr>
    </c:legend>
    <c:plotVisOnly val="1"/>
    <c:dispBlanksAs val="zero"/>
    <c:showDLblsOverMax val="0"/>
  </c:chart>
  <c:spPr>
    <a:ln>
      <a:noFill/>
    </a:ln>
  </c:spPr>
  <c:txPr>
    <a:bodyPr/>
    <a:lstStyle/>
    <a:p>
      <a:pPr>
        <a:defRPr sz="1800">
          <a:latin typeface="Noto Sans" panose="020B0502040504020204"/>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89260888168429E-2"/>
          <c:y val="3.6853848394516761E-2"/>
          <c:w val="0.68980124509676333"/>
          <c:h val="0.85863008890047654"/>
        </c:manualLayout>
      </c:layout>
      <c:areaChart>
        <c:grouping val="stacked"/>
        <c:varyColors val="0"/>
        <c:ser>
          <c:idx val="0"/>
          <c:order val="0"/>
          <c:tx>
            <c:strRef>
              <c:f>'[Ch2_Ch3_KEO_figures_tables.xlsx]Fig2.3'!$A$7</c:f>
              <c:strCache>
                <c:ptCount val="1"/>
                <c:pt idx="0">
                  <c:v>Az Zour Complex</c:v>
                </c:pt>
              </c:strCache>
            </c:strRef>
          </c:tx>
          <c:spPr>
            <a:solidFill>
              <a:schemeClr val="accent6">
                <a:lumMod val="50000"/>
              </a:schemeClr>
            </a:solidFill>
            <a:ln>
              <a:noFill/>
            </a:ln>
            <a:effectLst/>
          </c:spPr>
          <c:cat>
            <c:numRef>
              <c:f>'[Ch2_Ch3_KEO_figures_tables.xlsx]Fig2.3'!$B$6:$AK$6</c:f>
              <c:numCache>
                <c:formatCode>General</c:formatCode>
                <c:ptCount val="3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numCache>
            </c:numRef>
          </c:cat>
          <c:val>
            <c:numRef>
              <c:f>'[Ch2_Ch3_KEO_figures_tables.xlsx]Fig2.3'!$B$7:$AK$7</c:f>
              <c:numCache>
                <c:formatCode>General</c:formatCode>
                <c:ptCount val="36"/>
                <c:pt idx="0">
                  <c:v>2.5108000000000001</c:v>
                </c:pt>
                <c:pt idx="1">
                  <c:v>2.5108000000000001</c:v>
                </c:pt>
                <c:pt idx="2">
                  <c:v>2.5108000000000001</c:v>
                </c:pt>
                <c:pt idx="3">
                  <c:v>2.5108000000000001</c:v>
                </c:pt>
                <c:pt idx="4">
                  <c:v>4.3757999999999999</c:v>
                </c:pt>
                <c:pt idx="5">
                  <c:v>4.3757999999999999</c:v>
                </c:pt>
                <c:pt idx="6">
                  <c:v>4.3757999999999999</c:v>
                </c:pt>
                <c:pt idx="7">
                  <c:v>4.3757999999999999</c:v>
                </c:pt>
                <c:pt idx="8">
                  <c:v>4.3757999999999999</c:v>
                </c:pt>
                <c:pt idx="9">
                  <c:v>4.3757999999999999</c:v>
                </c:pt>
                <c:pt idx="10">
                  <c:v>4.3757999999999999</c:v>
                </c:pt>
                <c:pt idx="11">
                  <c:v>4.3757999999999999</c:v>
                </c:pt>
                <c:pt idx="12">
                  <c:v>4.3757999999999999</c:v>
                </c:pt>
                <c:pt idx="13">
                  <c:v>4.3757999999999999</c:v>
                </c:pt>
                <c:pt idx="14">
                  <c:v>4.3757999999999999</c:v>
                </c:pt>
                <c:pt idx="15">
                  <c:v>5.8058000000000005</c:v>
                </c:pt>
                <c:pt idx="16">
                  <c:v>5.8058000000000005</c:v>
                </c:pt>
                <c:pt idx="17">
                  <c:v>7.4538000000000002</c:v>
                </c:pt>
                <c:pt idx="18">
                  <c:v>7.4538000000000002</c:v>
                </c:pt>
                <c:pt idx="19">
                  <c:v>7.7038000000000002</c:v>
                </c:pt>
                <c:pt idx="20">
                  <c:v>7.7038000000000002</c:v>
                </c:pt>
                <c:pt idx="21">
                  <c:v>7.7038000000000002</c:v>
                </c:pt>
                <c:pt idx="22">
                  <c:v>9.5038</c:v>
                </c:pt>
                <c:pt idx="23">
                  <c:v>10.403799999999999</c:v>
                </c:pt>
                <c:pt idx="24">
                  <c:v>10.403799999999999</c:v>
                </c:pt>
                <c:pt idx="25">
                  <c:v>10.403799999999999</c:v>
                </c:pt>
                <c:pt idx="26">
                  <c:v>10.403799999999999</c:v>
                </c:pt>
                <c:pt idx="27">
                  <c:v>10.403799999999999</c:v>
                </c:pt>
                <c:pt idx="28">
                  <c:v>10.403799999999999</c:v>
                </c:pt>
                <c:pt idx="29">
                  <c:v>10.403799999999999</c:v>
                </c:pt>
                <c:pt idx="30">
                  <c:v>10.403799999999999</c:v>
                </c:pt>
                <c:pt idx="31">
                  <c:v>10.403799999999999</c:v>
                </c:pt>
                <c:pt idx="32">
                  <c:v>8.0038</c:v>
                </c:pt>
                <c:pt idx="33">
                  <c:v>8.0038</c:v>
                </c:pt>
                <c:pt idx="34">
                  <c:v>8.0038</c:v>
                </c:pt>
                <c:pt idx="35">
                  <c:v>8.0038</c:v>
                </c:pt>
              </c:numCache>
            </c:numRef>
          </c:val>
          <c:extLst>
            <c:ext xmlns:c16="http://schemas.microsoft.com/office/drawing/2014/chart" uri="{C3380CC4-5D6E-409C-BE32-E72D297353CC}">
              <c16:uniqueId val="{00000000-ADE1-4637-AB5B-F3E0D36F6538}"/>
            </c:ext>
          </c:extLst>
        </c:ser>
        <c:ser>
          <c:idx val="1"/>
          <c:order val="1"/>
          <c:tx>
            <c:strRef>
              <c:f>'[Ch2_Ch3_KEO_figures_tables.xlsx]Fig2.3'!$A$8</c:f>
              <c:strCache>
                <c:ptCount val="1"/>
                <c:pt idx="0">
                  <c:v>Doha Complex</c:v>
                </c:pt>
              </c:strCache>
            </c:strRef>
          </c:tx>
          <c:spPr>
            <a:solidFill>
              <a:schemeClr val="accent6">
                <a:lumMod val="75000"/>
              </a:schemeClr>
            </a:solidFill>
            <a:ln w="25400">
              <a:noFill/>
            </a:ln>
            <a:effectLst/>
          </c:spPr>
          <c:val>
            <c:numRef>
              <c:f>'[Ch2_Ch3_KEO_figures_tables.xlsx]Fig2.3'!$B$8:$AK$8</c:f>
              <c:numCache>
                <c:formatCode>General</c:formatCode>
                <c:ptCount val="36"/>
                <c:pt idx="0">
                  <c:v>3.5579999999999998</c:v>
                </c:pt>
                <c:pt idx="1">
                  <c:v>3.5579999999999998</c:v>
                </c:pt>
                <c:pt idx="2">
                  <c:v>3.5579999999999998</c:v>
                </c:pt>
                <c:pt idx="3">
                  <c:v>3.5579999999999998</c:v>
                </c:pt>
                <c:pt idx="4">
                  <c:v>3.5579999999999998</c:v>
                </c:pt>
                <c:pt idx="5">
                  <c:v>3.5579999999999998</c:v>
                </c:pt>
                <c:pt idx="6">
                  <c:v>3.5579999999999998</c:v>
                </c:pt>
                <c:pt idx="7">
                  <c:v>3.5579999999999998</c:v>
                </c:pt>
                <c:pt idx="8">
                  <c:v>3.5579999999999998</c:v>
                </c:pt>
                <c:pt idx="9">
                  <c:v>3.5579999999999998</c:v>
                </c:pt>
                <c:pt idx="10">
                  <c:v>3.5579999999999998</c:v>
                </c:pt>
                <c:pt idx="11">
                  <c:v>3.5579999999999998</c:v>
                </c:pt>
                <c:pt idx="12">
                  <c:v>3.5579999999999998</c:v>
                </c:pt>
                <c:pt idx="13">
                  <c:v>3.5579999999999998</c:v>
                </c:pt>
                <c:pt idx="14">
                  <c:v>3.5579999999999998</c:v>
                </c:pt>
                <c:pt idx="15">
                  <c:v>3.5579999999999998</c:v>
                </c:pt>
                <c:pt idx="16">
                  <c:v>3.5579999999999998</c:v>
                </c:pt>
                <c:pt idx="17">
                  <c:v>3.5579999999999998</c:v>
                </c:pt>
                <c:pt idx="18">
                  <c:v>3.5579999999999998</c:v>
                </c:pt>
                <c:pt idx="19">
                  <c:v>3.5579999999999998</c:v>
                </c:pt>
                <c:pt idx="20">
                  <c:v>3.5579999999999998</c:v>
                </c:pt>
                <c:pt idx="21">
                  <c:v>3.5579999999999998</c:v>
                </c:pt>
                <c:pt idx="22">
                  <c:v>3.45</c:v>
                </c:pt>
                <c:pt idx="23">
                  <c:v>3.45</c:v>
                </c:pt>
                <c:pt idx="24">
                  <c:v>2.65</c:v>
                </c:pt>
                <c:pt idx="25">
                  <c:v>2.65</c:v>
                </c:pt>
                <c:pt idx="26">
                  <c:v>2.65</c:v>
                </c:pt>
                <c:pt idx="27">
                  <c:v>2.65</c:v>
                </c:pt>
                <c:pt idx="28">
                  <c:v>1.45</c:v>
                </c:pt>
                <c:pt idx="29">
                  <c:v>1.45</c:v>
                </c:pt>
                <c:pt idx="30">
                  <c:v>1.45</c:v>
                </c:pt>
                <c:pt idx="31">
                  <c:v>1.45</c:v>
                </c:pt>
                <c:pt idx="32">
                  <c:v>1.45</c:v>
                </c:pt>
                <c:pt idx="33">
                  <c:v>1.45</c:v>
                </c:pt>
                <c:pt idx="34">
                  <c:v>1.45</c:v>
                </c:pt>
                <c:pt idx="35">
                  <c:v>1.45</c:v>
                </c:pt>
              </c:numCache>
            </c:numRef>
          </c:val>
          <c:extLst>
            <c:ext xmlns:c16="http://schemas.microsoft.com/office/drawing/2014/chart" uri="{C3380CC4-5D6E-409C-BE32-E72D297353CC}">
              <c16:uniqueId val="{00000001-ADE1-4637-AB5B-F3E0D36F6538}"/>
            </c:ext>
          </c:extLst>
        </c:ser>
        <c:ser>
          <c:idx val="2"/>
          <c:order val="2"/>
          <c:tx>
            <c:strRef>
              <c:f>'[Ch2_Ch3_KEO_figures_tables.xlsx]Fig2.3'!$A$9</c:f>
              <c:strCache>
                <c:ptCount val="1"/>
                <c:pt idx="0">
                  <c:v>Shuaiba Complex</c:v>
                </c:pt>
              </c:strCache>
            </c:strRef>
          </c:tx>
          <c:spPr>
            <a:solidFill>
              <a:schemeClr val="accent6"/>
            </a:solidFill>
            <a:ln w="25400">
              <a:noFill/>
            </a:ln>
            <a:effectLst/>
          </c:spPr>
          <c:val>
            <c:numRef>
              <c:f>'[Ch2_Ch3_KEO_figures_tables.xlsx]Fig2.3'!$B$9:$AK$9</c:f>
              <c:numCache>
                <c:formatCode>General</c:formatCode>
                <c:ptCount val="36"/>
                <c:pt idx="0">
                  <c:v>0.72</c:v>
                </c:pt>
                <c:pt idx="1">
                  <c:v>0.72</c:v>
                </c:pt>
                <c:pt idx="2">
                  <c:v>0.72</c:v>
                </c:pt>
                <c:pt idx="3">
                  <c:v>0.72</c:v>
                </c:pt>
                <c:pt idx="4">
                  <c:v>0.72</c:v>
                </c:pt>
                <c:pt idx="5">
                  <c:v>0.72</c:v>
                </c:pt>
                <c:pt idx="6">
                  <c:v>0.72</c:v>
                </c:pt>
                <c:pt idx="7">
                  <c:v>0.72</c:v>
                </c:pt>
                <c:pt idx="8">
                  <c:v>0.72</c:v>
                </c:pt>
                <c:pt idx="9">
                  <c:v>0.72</c:v>
                </c:pt>
                <c:pt idx="10">
                  <c:v>1.5954999999999999</c:v>
                </c:pt>
                <c:pt idx="11">
                  <c:v>1.5954999999999999</c:v>
                </c:pt>
                <c:pt idx="12">
                  <c:v>1.5954999999999999</c:v>
                </c:pt>
                <c:pt idx="13">
                  <c:v>1.5954999999999999</c:v>
                </c:pt>
                <c:pt idx="14">
                  <c:v>1.5954999999999999</c:v>
                </c:pt>
                <c:pt idx="15">
                  <c:v>1.5954999999999999</c:v>
                </c:pt>
                <c:pt idx="16">
                  <c:v>1.5954999999999999</c:v>
                </c:pt>
                <c:pt idx="17">
                  <c:v>1.5954999999999999</c:v>
                </c:pt>
                <c:pt idx="18">
                  <c:v>1.5954999999999999</c:v>
                </c:pt>
                <c:pt idx="19">
                  <c:v>1.5954999999999999</c:v>
                </c:pt>
                <c:pt idx="20">
                  <c:v>1.1154999999999999</c:v>
                </c:pt>
                <c:pt idx="21">
                  <c:v>1.1154999999999999</c:v>
                </c:pt>
                <c:pt idx="22">
                  <c:v>1.1154999999999999</c:v>
                </c:pt>
                <c:pt idx="23">
                  <c:v>0.87549999999999994</c:v>
                </c:pt>
                <c:pt idx="24">
                  <c:v>0.87549999999999994</c:v>
                </c:pt>
                <c:pt idx="25">
                  <c:v>0.87549999999999994</c:v>
                </c:pt>
                <c:pt idx="26">
                  <c:v>0.87549999999999994</c:v>
                </c:pt>
                <c:pt idx="27">
                  <c:v>2.6755</c:v>
                </c:pt>
                <c:pt idx="28">
                  <c:v>2.6755</c:v>
                </c:pt>
                <c:pt idx="29">
                  <c:v>2.6755</c:v>
                </c:pt>
                <c:pt idx="30">
                  <c:v>2.6755</c:v>
                </c:pt>
                <c:pt idx="31">
                  <c:v>2.6755</c:v>
                </c:pt>
                <c:pt idx="32">
                  <c:v>2.6755</c:v>
                </c:pt>
                <c:pt idx="33">
                  <c:v>2.6755</c:v>
                </c:pt>
                <c:pt idx="34">
                  <c:v>2.6755</c:v>
                </c:pt>
                <c:pt idx="35">
                  <c:v>2.6755</c:v>
                </c:pt>
              </c:numCache>
            </c:numRef>
          </c:val>
          <c:extLst>
            <c:ext xmlns:c16="http://schemas.microsoft.com/office/drawing/2014/chart" uri="{C3380CC4-5D6E-409C-BE32-E72D297353CC}">
              <c16:uniqueId val="{00000002-ADE1-4637-AB5B-F3E0D36F6538}"/>
            </c:ext>
          </c:extLst>
        </c:ser>
        <c:ser>
          <c:idx val="3"/>
          <c:order val="3"/>
          <c:tx>
            <c:strRef>
              <c:f>'[Ch2_Ch3_KEO_figures_tables.xlsx]Fig2.3'!$A$10</c:f>
              <c:strCache>
                <c:ptCount val="1"/>
                <c:pt idx="0">
                  <c:v>Shuwaikh</c:v>
                </c:pt>
              </c:strCache>
            </c:strRef>
          </c:tx>
          <c:spPr>
            <a:solidFill>
              <a:schemeClr val="accent4">
                <a:lumMod val="20000"/>
                <a:lumOff val="80000"/>
              </a:schemeClr>
            </a:solidFill>
            <a:ln w="25400">
              <a:noFill/>
            </a:ln>
            <a:effectLst/>
          </c:spPr>
          <c:val>
            <c:numRef>
              <c:f>'[Ch2_Ch3_KEO_figures_tables.xlsx]Fig2.3'!$B$10:$AK$10</c:f>
              <c:numCache>
                <c:formatCode>General</c:formatCode>
                <c:ptCount val="36"/>
                <c:pt idx="0">
                  <c:v>0</c:v>
                </c:pt>
                <c:pt idx="1">
                  <c:v>0</c:v>
                </c:pt>
                <c:pt idx="2">
                  <c:v>0</c:v>
                </c:pt>
                <c:pt idx="3">
                  <c:v>0</c:v>
                </c:pt>
                <c:pt idx="4">
                  <c:v>0</c:v>
                </c:pt>
                <c:pt idx="5">
                  <c:v>0</c:v>
                </c:pt>
                <c:pt idx="6">
                  <c:v>0</c:v>
                </c:pt>
                <c:pt idx="7">
                  <c:v>0.252</c:v>
                </c:pt>
                <c:pt idx="8">
                  <c:v>0.252</c:v>
                </c:pt>
                <c:pt idx="9">
                  <c:v>0.252</c:v>
                </c:pt>
                <c:pt idx="10">
                  <c:v>0.252</c:v>
                </c:pt>
                <c:pt idx="11">
                  <c:v>0.252</c:v>
                </c:pt>
                <c:pt idx="12">
                  <c:v>0.252</c:v>
                </c:pt>
                <c:pt idx="13">
                  <c:v>0.252</c:v>
                </c:pt>
                <c:pt idx="14">
                  <c:v>0.252</c:v>
                </c:pt>
                <c:pt idx="15">
                  <c:v>0.252</c:v>
                </c:pt>
                <c:pt idx="16">
                  <c:v>0.252</c:v>
                </c:pt>
                <c:pt idx="17">
                  <c:v>0.252</c:v>
                </c:pt>
                <c:pt idx="18">
                  <c:v>0.252</c:v>
                </c:pt>
                <c:pt idx="19">
                  <c:v>0.252</c:v>
                </c:pt>
                <c:pt idx="20">
                  <c:v>0.252</c:v>
                </c:pt>
                <c:pt idx="21">
                  <c:v>0.252</c:v>
                </c:pt>
                <c:pt idx="22">
                  <c:v>0.252</c:v>
                </c:pt>
                <c:pt idx="23">
                  <c:v>0.252</c:v>
                </c:pt>
                <c:pt idx="24">
                  <c:v>0.252</c:v>
                </c:pt>
                <c:pt idx="25">
                  <c:v>0.252</c:v>
                </c:pt>
                <c:pt idx="26">
                  <c:v>0.252</c:v>
                </c:pt>
                <c:pt idx="27">
                  <c:v>0.252</c:v>
                </c:pt>
                <c:pt idx="28">
                  <c:v>0.252</c:v>
                </c:pt>
                <c:pt idx="29">
                  <c:v>0.252</c:v>
                </c:pt>
                <c:pt idx="30">
                  <c:v>0.252</c:v>
                </c:pt>
                <c:pt idx="31">
                  <c:v>0.252</c:v>
                </c:pt>
                <c:pt idx="32">
                  <c:v>0.252</c:v>
                </c:pt>
                <c:pt idx="33">
                  <c:v>0.252</c:v>
                </c:pt>
                <c:pt idx="34">
                  <c:v>0.252</c:v>
                </c:pt>
                <c:pt idx="35">
                  <c:v>0.252</c:v>
                </c:pt>
              </c:numCache>
            </c:numRef>
          </c:val>
          <c:extLst>
            <c:ext xmlns:c16="http://schemas.microsoft.com/office/drawing/2014/chart" uri="{C3380CC4-5D6E-409C-BE32-E72D297353CC}">
              <c16:uniqueId val="{00000003-ADE1-4637-AB5B-F3E0D36F6538}"/>
            </c:ext>
          </c:extLst>
        </c:ser>
        <c:ser>
          <c:idx val="4"/>
          <c:order val="4"/>
          <c:tx>
            <c:strRef>
              <c:f>'[Ch2_Ch3_KEO_figures_tables.xlsx]Fig2.3'!$A$11</c:f>
              <c:strCache>
                <c:ptCount val="1"/>
                <c:pt idx="0">
                  <c:v>Sabiya</c:v>
                </c:pt>
              </c:strCache>
            </c:strRef>
          </c:tx>
          <c:spPr>
            <a:solidFill>
              <a:schemeClr val="accent1">
                <a:lumMod val="50000"/>
              </a:schemeClr>
            </a:solidFill>
            <a:ln w="25400">
              <a:noFill/>
            </a:ln>
            <a:effectLst/>
          </c:spPr>
          <c:val>
            <c:numRef>
              <c:f>'[Ch2_Ch3_KEO_figures_tables.xlsx]Fig2.3'!$B$11:$AK$11</c:f>
              <c:numCache>
                <c:formatCode>General</c:formatCode>
                <c:ptCount val="36"/>
                <c:pt idx="0">
                  <c:v>2.4</c:v>
                </c:pt>
                <c:pt idx="1">
                  <c:v>2.4</c:v>
                </c:pt>
                <c:pt idx="2">
                  <c:v>2.4</c:v>
                </c:pt>
                <c:pt idx="3">
                  <c:v>2.4</c:v>
                </c:pt>
                <c:pt idx="4">
                  <c:v>2.4</c:v>
                </c:pt>
                <c:pt idx="5">
                  <c:v>2.4</c:v>
                </c:pt>
                <c:pt idx="6">
                  <c:v>2.4</c:v>
                </c:pt>
                <c:pt idx="7">
                  <c:v>2.4</c:v>
                </c:pt>
                <c:pt idx="8">
                  <c:v>2.9</c:v>
                </c:pt>
                <c:pt idx="9">
                  <c:v>2.9</c:v>
                </c:pt>
                <c:pt idx="10">
                  <c:v>2.9</c:v>
                </c:pt>
                <c:pt idx="11">
                  <c:v>5.6165000000000003</c:v>
                </c:pt>
                <c:pt idx="12">
                  <c:v>5.6165000000000003</c:v>
                </c:pt>
                <c:pt idx="13">
                  <c:v>5.6165000000000003</c:v>
                </c:pt>
                <c:pt idx="14">
                  <c:v>6.1165000000000003</c:v>
                </c:pt>
                <c:pt idx="15">
                  <c:v>6.1165000000000003</c:v>
                </c:pt>
                <c:pt idx="16">
                  <c:v>6.1165000000000003</c:v>
                </c:pt>
                <c:pt idx="17">
                  <c:v>6.1165000000000003</c:v>
                </c:pt>
                <c:pt idx="18">
                  <c:v>6.1165000000000003</c:v>
                </c:pt>
                <c:pt idx="19">
                  <c:v>6.1165000000000003</c:v>
                </c:pt>
                <c:pt idx="20">
                  <c:v>6.9965000000000002</c:v>
                </c:pt>
                <c:pt idx="21">
                  <c:v>6.9965000000000002</c:v>
                </c:pt>
                <c:pt idx="22">
                  <c:v>6.9965000000000002</c:v>
                </c:pt>
                <c:pt idx="23">
                  <c:v>6.9965000000000002</c:v>
                </c:pt>
                <c:pt idx="24">
                  <c:v>6.9965000000000002</c:v>
                </c:pt>
                <c:pt idx="25">
                  <c:v>6.9965000000000002</c:v>
                </c:pt>
                <c:pt idx="26">
                  <c:v>6.9965000000000002</c:v>
                </c:pt>
                <c:pt idx="27">
                  <c:v>6.9965000000000002</c:v>
                </c:pt>
                <c:pt idx="28">
                  <c:v>6.9965000000000002</c:v>
                </c:pt>
                <c:pt idx="29">
                  <c:v>6.9965000000000002</c:v>
                </c:pt>
                <c:pt idx="30">
                  <c:v>8.0965000000000007</c:v>
                </c:pt>
                <c:pt idx="31">
                  <c:v>8.0965000000000007</c:v>
                </c:pt>
                <c:pt idx="32">
                  <c:v>8.0965000000000007</c:v>
                </c:pt>
                <c:pt idx="33">
                  <c:v>8.0965000000000007</c:v>
                </c:pt>
                <c:pt idx="34">
                  <c:v>8.0965000000000007</c:v>
                </c:pt>
                <c:pt idx="35">
                  <c:v>8.0965000000000007</c:v>
                </c:pt>
              </c:numCache>
            </c:numRef>
          </c:val>
          <c:extLst>
            <c:ext xmlns:c16="http://schemas.microsoft.com/office/drawing/2014/chart" uri="{C3380CC4-5D6E-409C-BE32-E72D297353CC}">
              <c16:uniqueId val="{00000004-ADE1-4637-AB5B-F3E0D36F6538}"/>
            </c:ext>
          </c:extLst>
        </c:ser>
        <c:ser>
          <c:idx val="5"/>
          <c:order val="5"/>
          <c:tx>
            <c:strRef>
              <c:f>'[Ch2_Ch3_KEO_figures_tables.xlsx]Fig2.3'!$A$12</c:f>
              <c:strCache>
                <c:ptCount val="1"/>
                <c:pt idx="0">
                  <c:v>Khiran</c:v>
                </c:pt>
              </c:strCache>
            </c:strRef>
          </c:tx>
          <c:spPr>
            <a:solidFill>
              <a:schemeClr val="accent1"/>
            </a:solidFill>
            <a:ln w="25400">
              <a:noFill/>
            </a:ln>
            <a:effectLst/>
          </c:spPr>
          <c:val>
            <c:numRef>
              <c:f>'[Ch2_Ch3_KEO_figures_tables.xlsx]Fig2.3'!$B$12:$AK$12</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1.2</c:v>
                </c:pt>
                <c:pt idx="23">
                  <c:v>1.8</c:v>
                </c:pt>
                <c:pt idx="24">
                  <c:v>1.8</c:v>
                </c:pt>
                <c:pt idx="25">
                  <c:v>1.8</c:v>
                </c:pt>
                <c:pt idx="26">
                  <c:v>1.8</c:v>
                </c:pt>
                <c:pt idx="27">
                  <c:v>1.8</c:v>
                </c:pt>
                <c:pt idx="28">
                  <c:v>1.8</c:v>
                </c:pt>
                <c:pt idx="29">
                  <c:v>1.8</c:v>
                </c:pt>
                <c:pt idx="30">
                  <c:v>1.8</c:v>
                </c:pt>
                <c:pt idx="31">
                  <c:v>3</c:v>
                </c:pt>
                <c:pt idx="32">
                  <c:v>3</c:v>
                </c:pt>
                <c:pt idx="33">
                  <c:v>3</c:v>
                </c:pt>
                <c:pt idx="34">
                  <c:v>3</c:v>
                </c:pt>
                <c:pt idx="35">
                  <c:v>3</c:v>
                </c:pt>
              </c:numCache>
            </c:numRef>
          </c:val>
          <c:extLst>
            <c:ext xmlns:c16="http://schemas.microsoft.com/office/drawing/2014/chart" uri="{C3380CC4-5D6E-409C-BE32-E72D297353CC}">
              <c16:uniqueId val="{00000005-ADE1-4637-AB5B-F3E0D36F6538}"/>
            </c:ext>
          </c:extLst>
        </c:ser>
        <c:ser>
          <c:idx val="6"/>
          <c:order val="6"/>
          <c:tx>
            <c:strRef>
              <c:f>'[Ch2_Ch3_KEO_figures_tables.xlsx]Fig2.3'!$A$13</c:f>
              <c:strCache>
                <c:ptCount val="1"/>
                <c:pt idx="0">
                  <c:v>Nuwaiseeb</c:v>
                </c:pt>
              </c:strCache>
            </c:strRef>
          </c:tx>
          <c:spPr>
            <a:solidFill>
              <a:schemeClr val="accent5"/>
            </a:solidFill>
            <a:ln w="25400">
              <a:noFill/>
            </a:ln>
            <a:effectLst/>
          </c:spPr>
          <c:val>
            <c:numRef>
              <c:f>'[Ch2_Ch3_KEO_figures_tables.xlsx]Fig2.3'!$B$13:$AK$13</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2.4</c:v>
                </c:pt>
                <c:pt idx="25">
                  <c:v>3.6</c:v>
                </c:pt>
                <c:pt idx="26">
                  <c:v>3.6</c:v>
                </c:pt>
                <c:pt idx="27">
                  <c:v>3.6</c:v>
                </c:pt>
                <c:pt idx="28">
                  <c:v>3.6</c:v>
                </c:pt>
                <c:pt idx="29">
                  <c:v>3.6</c:v>
                </c:pt>
                <c:pt idx="30">
                  <c:v>3.6</c:v>
                </c:pt>
                <c:pt idx="31">
                  <c:v>3.6</c:v>
                </c:pt>
                <c:pt idx="32">
                  <c:v>3.6</c:v>
                </c:pt>
                <c:pt idx="33">
                  <c:v>3.6</c:v>
                </c:pt>
                <c:pt idx="34">
                  <c:v>3.6</c:v>
                </c:pt>
                <c:pt idx="35">
                  <c:v>3.6</c:v>
                </c:pt>
              </c:numCache>
            </c:numRef>
          </c:val>
          <c:extLst>
            <c:ext xmlns:c16="http://schemas.microsoft.com/office/drawing/2014/chart" uri="{C3380CC4-5D6E-409C-BE32-E72D297353CC}">
              <c16:uniqueId val="{00000006-ADE1-4637-AB5B-F3E0D36F6538}"/>
            </c:ext>
          </c:extLst>
        </c:ser>
        <c:ser>
          <c:idx val="7"/>
          <c:order val="7"/>
          <c:tx>
            <c:strRef>
              <c:f>'[Ch2_Ch3_KEO_figures_tables.xlsx]Fig2.3'!$A$14</c:f>
              <c:strCache>
                <c:ptCount val="1"/>
                <c:pt idx="0">
                  <c:v>Shagaya</c:v>
                </c:pt>
              </c:strCache>
            </c:strRef>
          </c:tx>
          <c:spPr>
            <a:solidFill>
              <a:schemeClr val="accent4"/>
            </a:solidFill>
            <a:ln w="25400">
              <a:noFill/>
            </a:ln>
            <a:effectLst/>
          </c:spPr>
          <c:val>
            <c:numRef>
              <c:f>'[Ch2_Ch3_KEO_figures_tables.xlsx]Fig2.3'!$B$14:$AK$14</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0.02</c:v>
                </c:pt>
                <c:pt idx="18">
                  <c:v>0.02</c:v>
                </c:pt>
                <c:pt idx="19">
                  <c:v>7.0000000000000007E-2</c:v>
                </c:pt>
                <c:pt idx="20">
                  <c:v>7.0000000000000007E-2</c:v>
                </c:pt>
                <c:pt idx="21">
                  <c:v>7.0000000000000007E-2</c:v>
                </c:pt>
                <c:pt idx="22">
                  <c:v>1.58</c:v>
                </c:pt>
                <c:pt idx="23">
                  <c:v>1.88</c:v>
                </c:pt>
                <c:pt idx="24">
                  <c:v>2.1800000000000002</c:v>
                </c:pt>
                <c:pt idx="25">
                  <c:v>2.78</c:v>
                </c:pt>
                <c:pt idx="26">
                  <c:v>3.08</c:v>
                </c:pt>
                <c:pt idx="27">
                  <c:v>3.08</c:v>
                </c:pt>
                <c:pt idx="28">
                  <c:v>3.08</c:v>
                </c:pt>
                <c:pt idx="29">
                  <c:v>4.08</c:v>
                </c:pt>
                <c:pt idx="30">
                  <c:v>4.08</c:v>
                </c:pt>
                <c:pt idx="31">
                  <c:v>4.08</c:v>
                </c:pt>
                <c:pt idx="32">
                  <c:v>4.08</c:v>
                </c:pt>
                <c:pt idx="33">
                  <c:v>4.08</c:v>
                </c:pt>
                <c:pt idx="34">
                  <c:v>4.08</c:v>
                </c:pt>
                <c:pt idx="35">
                  <c:v>4.08</c:v>
                </c:pt>
              </c:numCache>
            </c:numRef>
          </c:val>
          <c:extLst>
            <c:ext xmlns:c16="http://schemas.microsoft.com/office/drawing/2014/chart" uri="{C3380CC4-5D6E-409C-BE32-E72D297353CC}">
              <c16:uniqueId val="{00000007-ADE1-4637-AB5B-F3E0D36F6538}"/>
            </c:ext>
          </c:extLst>
        </c:ser>
        <c:ser>
          <c:idx val="8"/>
          <c:order val="8"/>
          <c:tx>
            <c:strRef>
              <c:f>'[Ch2_Ch3_KEO_figures_tables.xlsx]Fig2.3'!$A$15</c:f>
              <c:strCache>
                <c:ptCount val="1"/>
                <c:pt idx="0">
                  <c:v>Um Gudair</c:v>
                </c:pt>
              </c:strCache>
            </c:strRef>
          </c:tx>
          <c:spPr>
            <a:solidFill>
              <a:srgbClr val="FF0000"/>
            </a:solidFill>
            <a:ln w="25400">
              <a:noFill/>
            </a:ln>
            <a:effectLst/>
          </c:spPr>
          <c:val>
            <c:numRef>
              <c:f>'[Ch2_Ch3_KEO_figures_tables.xlsx]Fig2.3'!$B$15:$AK$15</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0.01</c:v>
                </c:pt>
                <c:pt idx="18">
                  <c:v>0.01</c:v>
                </c:pt>
                <c:pt idx="19">
                  <c:v>0.01</c:v>
                </c:pt>
                <c:pt idx="20">
                  <c:v>0.01</c:v>
                </c:pt>
                <c:pt idx="21">
                  <c:v>0.01</c:v>
                </c:pt>
                <c:pt idx="22">
                  <c:v>0.01</c:v>
                </c:pt>
                <c:pt idx="23">
                  <c:v>0.01</c:v>
                </c:pt>
                <c:pt idx="24">
                  <c:v>0.01</c:v>
                </c:pt>
                <c:pt idx="25">
                  <c:v>0.01</c:v>
                </c:pt>
                <c:pt idx="26">
                  <c:v>0.01</c:v>
                </c:pt>
                <c:pt idx="27">
                  <c:v>0.01</c:v>
                </c:pt>
                <c:pt idx="28">
                  <c:v>0.01</c:v>
                </c:pt>
                <c:pt idx="29">
                  <c:v>0.01</c:v>
                </c:pt>
                <c:pt idx="30">
                  <c:v>0.01</c:v>
                </c:pt>
                <c:pt idx="31">
                  <c:v>0.01</c:v>
                </c:pt>
                <c:pt idx="32">
                  <c:v>0.01</c:v>
                </c:pt>
                <c:pt idx="33">
                  <c:v>0.01</c:v>
                </c:pt>
                <c:pt idx="34">
                  <c:v>0.01</c:v>
                </c:pt>
                <c:pt idx="35">
                  <c:v>0.01</c:v>
                </c:pt>
              </c:numCache>
            </c:numRef>
          </c:val>
          <c:extLst>
            <c:ext xmlns:c16="http://schemas.microsoft.com/office/drawing/2014/chart" uri="{C3380CC4-5D6E-409C-BE32-E72D297353CC}">
              <c16:uniqueId val="{00000008-ADE1-4637-AB5B-F3E0D36F6538}"/>
            </c:ext>
          </c:extLst>
        </c:ser>
        <c:ser>
          <c:idx val="9"/>
          <c:order val="9"/>
          <c:tx>
            <c:strRef>
              <c:f>'[Ch2_Ch3_KEO_figures_tables.xlsx]Fig2.3'!$A$16</c:f>
              <c:strCache>
                <c:ptCount val="1"/>
                <c:pt idx="0">
                  <c:v>Other new solar</c:v>
                </c:pt>
              </c:strCache>
            </c:strRef>
          </c:tx>
          <c:spPr>
            <a:solidFill>
              <a:schemeClr val="accent2"/>
            </a:solidFill>
            <a:ln w="25400">
              <a:noFill/>
            </a:ln>
            <a:effectLst/>
          </c:spPr>
          <c:val>
            <c:numRef>
              <c:f>'[Ch2_Ch3_KEO_figures_tables.xlsx]Fig2.3'!$B$16:$AK$16</c:f>
              <c:numCache>
                <c:formatCode>General</c:formatCode>
                <c:ptCount val="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c:v>
                </c:pt>
                <c:pt idx="30">
                  <c:v>1</c:v>
                </c:pt>
                <c:pt idx="31">
                  <c:v>1</c:v>
                </c:pt>
                <c:pt idx="32">
                  <c:v>1</c:v>
                </c:pt>
                <c:pt idx="33">
                  <c:v>1</c:v>
                </c:pt>
                <c:pt idx="34">
                  <c:v>1</c:v>
                </c:pt>
                <c:pt idx="35">
                  <c:v>1</c:v>
                </c:pt>
              </c:numCache>
            </c:numRef>
          </c:val>
          <c:extLst>
            <c:ext xmlns:c16="http://schemas.microsoft.com/office/drawing/2014/chart" uri="{C3380CC4-5D6E-409C-BE32-E72D297353CC}">
              <c16:uniqueId val="{00000009-ADE1-4637-AB5B-F3E0D36F6538}"/>
            </c:ext>
          </c:extLst>
        </c:ser>
        <c:dLbls>
          <c:showLegendKey val="0"/>
          <c:showVal val="0"/>
          <c:showCatName val="0"/>
          <c:showSerName val="0"/>
          <c:showPercent val="0"/>
          <c:showBubbleSize val="0"/>
        </c:dLbls>
        <c:axId val="1475205567"/>
        <c:axId val="1996114559"/>
      </c:areaChart>
      <c:catAx>
        <c:axId val="14752055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crossAx val="1996114559"/>
        <c:crosses val="autoZero"/>
        <c:auto val="1"/>
        <c:lblAlgn val="ctr"/>
        <c:lblOffset val="100"/>
        <c:tickLblSkip val="5"/>
        <c:tickMarkSkip val="5"/>
        <c:noMultiLvlLbl val="0"/>
      </c:catAx>
      <c:valAx>
        <c:axId val="1996114559"/>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r>
                  <a:rPr lang="en-US" sz="1400" dirty="0">
                    <a:solidFill>
                      <a:schemeClr val="tx1"/>
                    </a:solidFill>
                  </a:rPr>
                  <a:t>GW</a:t>
                </a:r>
              </a:p>
            </c:rich>
          </c:tx>
          <c:layout>
            <c:manualLayout>
              <c:xMode val="edge"/>
              <c:yMode val="edge"/>
              <c:x val="1.4322605063074723E-2"/>
              <c:y val="0.3673480965146956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crossAx val="1475205567"/>
        <c:crosses val="autoZero"/>
        <c:crossBetween val="midCat"/>
      </c:valAx>
      <c:spPr>
        <a:noFill/>
        <a:ln>
          <a:noFill/>
        </a:ln>
        <a:effectLst/>
      </c:spPr>
    </c:plotArea>
    <c:legend>
      <c:legendPos val="r"/>
      <c:layout>
        <c:manualLayout>
          <c:xMode val="edge"/>
          <c:yMode val="edge"/>
          <c:x val="0.79425013944804068"/>
          <c:y val="0.1342655603619741"/>
          <c:w val="0.19715629751411454"/>
          <c:h val="0.731468879276051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Noto Sans" panose="020B0502040504020204"/>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Noto Sans" panose="020B0502040504020204"/>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507629399160999"/>
          <c:y val="0.20833333333333301"/>
          <c:w val="0.43664716008512"/>
          <c:h val="0.74074074074074103"/>
        </c:manualLayout>
      </c:layout>
      <c:pieChart>
        <c:varyColors val="1"/>
        <c:ser>
          <c:idx val="0"/>
          <c:order val="0"/>
          <c:spPr>
            <a:solidFill>
              <a:schemeClr val="accent4">
                <a:lumMod val="50000"/>
              </a:schemeClr>
            </a:solidFill>
          </c:spPr>
          <c:dPt>
            <c:idx val="0"/>
            <c:bubble3D val="0"/>
            <c:spPr>
              <a:solidFill>
                <a:srgbClr val="5B9BD5">
                  <a:lumMod val="75000"/>
                </a:srgbClr>
              </a:solidFill>
            </c:spPr>
            <c:extLst>
              <c:ext xmlns:c16="http://schemas.microsoft.com/office/drawing/2014/chart" uri="{C3380CC4-5D6E-409C-BE32-E72D297353CC}">
                <c16:uniqueId val="{00000000-753E-41B0-986A-2436A23139D7}"/>
              </c:ext>
            </c:extLst>
          </c:dPt>
          <c:dPt>
            <c:idx val="1"/>
            <c:bubble3D val="0"/>
            <c:spPr>
              <a:solidFill>
                <a:srgbClr val="ED7D31"/>
              </a:solidFill>
            </c:spPr>
            <c:extLst>
              <c:ext xmlns:c16="http://schemas.microsoft.com/office/drawing/2014/chart" uri="{C3380CC4-5D6E-409C-BE32-E72D297353CC}">
                <c16:uniqueId val="{00000001-9340-46DF-BF03-090E4A26A04B}"/>
              </c:ext>
            </c:extLst>
          </c:dPt>
          <c:dPt>
            <c:idx val="2"/>
            <c:bubble3D val="0"/>
            <c:spPr>
              <a:solidFill>
                <a:srgbClr val="70AD47"/>
              </a:solidFill>
            </c:spPr>
            <c:extLst>
              <c:ext xmlns:c16="http://schemas.microsoft.com/office/drawing/2014/chart" uri="{C3380CC4-5D6E-409C-BE32-E72D297353CC}">
                <c16:uniqueId val="{00000003-9340-46DF-BF03-090E4A26A04B}"/>
              </c:ext>
            </c:extLst>
          </c:dPt>
          <c:dLbls>
            <c:dLbl>
              <c:idx val="1"/>
              <c:layout>
                <c:manualLayout>
                  <c:x val="7.4108521088329299E-2"/>
                  <c:y val="0.1038291390046832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340-46DF-BF03-090E4A26A04B}"/>
                </c:ext>
              </c:extLst>
            </c:dLbl>
            <c:spPr>
              <a:noFill/>
              <a:ln>
                <a:noFill/>
              </a:ln>
              <a:effectLst/>
            </c:spPr>
            <c:txPr>
              <a:bodyPr/>
              <a:lstStyle/>
              <a:p>
                <a:pPr>
                  <a:defRPr sz="2000" b="1">
                    <a:solidFill>
                      <a:schemeClr val="bg1"/>
                    </a:solidFill>
                    <a:latin typeface="Noto Sans" panose="020B0502040504020204" pitchFamily="34" charset="0"/>
                    <a:ea typeface="Noto Sans" panose="020B0502040504020204" pitchFamily="34" charset="0"/>
                    <a:cs typeface="Noto Sans" panose="020B0502040504020204" pitchFamily="34" charset="0"/>
                  </a:defRPr>
                </a:pPr>
                <a:endParaRPr lang="en-US"/>
              </a:p>
            </c:txPr>
            <c:dLblPos val="bestFit"/>
            <c:showLegendKey val="0"/>
            <c:showVal val="0"/>
            <c:showCatName val="0"/>
            <c:showSerName val="0"/>
            <c:showPercent val="1"/>
            <c:showBubbleSize val="0"/>
            <c:showLeaderLines val="1"/>
            <c:extLst>
              <c:ext xmlns:c15="http://schemas.microsoft.com/office/drawing/2012/chart" uri="{CE6537A1-D6FC-4f65-9D91-7224C49458BB}"/>
            </c:extLst>
          </c:dLbls>
          <c:cat>
            <c:strRef>
              <c:f>Fig2.4!$C$6:$C$8</c:f>
              <c:strCache>
                <c:ptCount val="3"/>
                <c:pt idx="0">
                  <c:v>MSF</c:v>
                </c:pt>
                <c:pt idx="1">
                  <c:v>MED</c:v>
                </c:pt>
                <c:pt idx="2">
                  <c:v>RO</c:v>
                </c:pt>
              </c:strCache>
            </c:strRef>
          </c:cat>
          <c:val>
            <c:numRef>
              <c:f>Fig2.4!$D$6:$D$8</c:f>
              <c:numCache>
                <c:formatCode>_ * #,##0.0_ ;_ * \-#,##0.0_ ;_ * ""\-""??_ ;_ @_ </c:formatCode>
                <c:ptCount val="3"/>
                <c:pt idx="0">
                  <c:v>509.63548860875898</c:v>
                </c:pt>
                <c:pt idx="1">
                  <c:v>40.145415769346663</c:v>
                </c:pt>
                <c:pt idx="2">
                  <c:v>58.739082020412503</c:v>
                </c:pt>
              </c:numCache>
            </c:numRef>
          </c:val>
          <c:extLst>
            <c:ext xmlns:c16="http://schemas.microsoft.com/office/drawing/2014/chart" uri="{C3380CC4-5D6E-409C-BE32-E72D297353CC}">
              <c16:uniqueId val="{00000004-9340-46DF-BF03-090E4A26A04B}"/>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8831483791023829"/>
          <c:y val="0.286461067366579"/>
          <c:w val="0.14731337600764213"/>
          <c:h val="0.56133675998833499"/>
        </c:manualLayout>
      </c:layout>
      <c:overlay val="0"/>
      <c:txPr>
        <a:bodyPr/>
        <a:lstStyle/>
        <a:p>
          <a:pPr>
            <a:defRPr sz="2000"/>
          </a:pPr>
          <a:endParaRPr lang="en-US"/>
        </a:p>
      </c:txPr>
    </c:legend>
    <c:plotVisOnly val="1"/>
    <c:dispBlanksAs val="gap"/>
    <c:showDLblsOverMax val="0"/>
  </c:chart>
  <c:spPr>
    <a:noFill/>
    <a:ln>
      <a:noFill/>
    </a:ln>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0.07528</cdr:y>
    </cdr:from>
    <cdr:to>
      <cdr:x>0.05208</cdr:x>
      <cdr:y>0.23153</cdr:y>
    </cdr:to>
    <cdr:sp macro="" textlink="">
      <cdr:nvSpPr>
        <cdr:cNvPr id="2" name="TextBox 1"/>
        <cdr:cNvSpPr txBox="1"/>
      </cdr:nvSpPr>
      <cdr:spPr>
        <a:xfrm xmlns:a="http://schemas.openxmlformats.org/drawingml/2006/main">
          <a:off x="0" y="271042"/>
          <a:ext cx="358068" cy="56258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n-GB" sz="1400" dirty="0">
              <a:latin typeface="Noto Sans" panose="020B0502040504020204" pitchFamily="34" charset="0"/>
              <a:ea typeface="Noto Sans" panose="020B0502040504020204" pitchFamily="34" charset="0"/>
              <a:cs typeface="Noto Sans" panose="020B0502040504020204" pitchFamily="34" charset="0"/>
            </a:rPr>
            <a:t>Mtoe</a:t>
          </a:r>
        </a:p>
      </cdr:txBody>
    </cdr:sp>
  </cdr:relSizeAnchor>
</c:userShapes>
</file>

<file path=ppt/drawings/drawing2.xml><?xml version="1.0" encoding="utf-8"?>
<c:userShapes xmlns:c="http://schemas.openxmlformats.org/drawingml/2006/chart">
  <cdr:relSizeAnchor xmlns:cdr="http://schemas.openxmlformats.org/drawingml/2006/chartDrawing">
    <cdr:from>
      <cdr:x>0.1462</cdr:x>
      <cdr:y>0</cdr:y>
    </cdr:from>
    <cdr:to>
      <cdr:x>0.67251</cdr:x>
      <cdr:y>0.24454</cdr:y>
    </cdr:to>
    <cdr:sp macro="" textlink="">
      <cdr:nvSpPr>
        <cdr:cNvPr id="2" name="TextBox 1"/>
        <cdr:cNvSpPr txBox="1"/>
      </cdr:nvSpPr>
      <cdr:spPr>
        <a:xfrm xmlns:a="http://schemas.openxmlformats.org/drawingml/2006/main">
          <a:off x="680357" y="0"/>
          <a:ext cx="2449286" cy="6708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2000" b="1" dirty="0">
              <a:solidFill>
                <a:schemeClr val="tx1"/>
              </a:solidFill>
              <a:latin typeface="Noto Sans" panose="020B0502040504020204" pitchFamily="34" charset="0"/>
              <a:ea typeface="Noto Sans" panose="020B0502040504020204" pitchFamily="34" charset="0"/>
              <a:cs typeface="Noto Sans" panose="020B0502040504020204" pitchFamily="34" charset="0"/>
            </a:rPr>
            <a:t>2015</a:t>
          </a:r>
        </a:p>
        <a:p xmlns:a="http://schemas.openxmlformats.org/drawingml/2006/main">
          <a:pPr algn="ctr"/>
          <a:r>
            <a:rPr lang="en-GB"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608.5 Million</a:t>
          </a:r>
          <a:r>
            <a:rPr lang="en-GB" sz="20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GB"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cubic meters</a:t>
          </a:r>
        </a:p>
      </cdr:txBody>
    </cdr:sp>
  </cdr:relSizeAnchor>
</c:userShapes>
</file>

<file path=ppt/drawings/drawing3.xml><?xml version="1.0" encoding="utf-8"?>
<c:userShapes xmlns:c="http://schemas.openxmlformats.org/drawingml/2006/chart">
  <cdr:relSizeAnchor xmlns:cdr="http://schemas.openxmlformats.org/drawingml/2006/chartDrawing">
    <cdr:from>
      <cdr:x>0.00326</cdr:x>
      <cdr:y>0.00187</cdr:y>
    </cdr:from>
    <cdr:to>
      <cdr:x>0.68032</cdr:x>
      <cdr:y>0.24641</cdr:y>
    </cdr:to>
    <cdr:sp macro="" textlink="">
      <cdr:nvSpPr>
        <cdr:cNvPr id="2" name="TextBox 1"/>
        <cdr:cNvSpPr txBox="1"/>
      </cdr:nvSpPr>
      <cdr:spPr>
        <a:xfrm xmlns:a="http://schemas.openxmlformats.org/drawingml/2006/main">
          <a:off x="18987" y="7749"/>
          <a:ext cx="3943293" cy="10155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2000" b="1" dirty="0">
              <a:solidFill>
                <a:schemeClr val="tx1"/>
              </a:solidFill>
              <a:latin typeface="Noto Sans" panose="020B0502040504020204" pitchFamily="34" charset="0"/>
              <a:ea typeface="Noto Sans" panose="020B0502040504020204" pitchFamily="34" charset="0"/>
              <a:cs typeface="Noto Sans" panose="020B0502040504020204" pitchFamily="34" charset="0"/>
            </a:rPr>
            <a:t>2035</a:t>
          </a:r>
        </a:p>
        <a:p xmlns:a="http://schemas.openxmlformats.org/drawingml/2006/main">
          <a:pPr algn="ctr"/>
          <a:r>
            <a:rPr lang="en-GB" sz="2000" dirty="0">
              <a:solidFill>
                <a:schemeClr val="tx1"/>
              </a:solidFill>
              <a:latin typeface="Noto Sans" panose="020B0502040504020204" pitchFamily="34" charset="0"/>
              <a:ea typeface="Noto Sans" panose="020B0502040504020204" pitchFamily="34" charset="0"/>
              <a:cs typeface="Noto Sans" panose="020B0502040504020204" pitchFamily="34" charset="0"/>
            </a:rPr>
            <a:t>1,039.5 Million cubic meters</a:t>
          </a: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0.01563</cdr:y>
    </cdr:from>
    <cdr:to>
      <cdr:x>0.05394</cdr:x>
      <cdr:y>0.32696</cdr:y>
    </cdr:to>
    <cdr:sp macro="" textlink="">
      <cdr:nvSpPr>
        <cdr:cNvPr id="7" name="TextBox 1"/>
        <cdr:cNvSpPr txBox="1"/>
      </cdr:nvSpPr>
      <cdr:spPr>
        <a:xfrm xmlns:a="http://schemas.openxmlformats.org/drawingml/2006/main">
          <a:off x="0" y="60755"/>
          <a:ext cx="459171" cy="1210152"/>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Mt CO</a:t>
          </a:r>
          <a:r>
            <a:rPr lang="en-GB" sz="1400" baseline="-25000" dirty="0">
              <a:solidFill>
                <a:schemeClr val="tx1"/>
              </a:solidFill>
              <a:latin typeface="Noto Sans" panose="020B0502040504020204" pitchFamily="34" charset="0"/>
              <a:ea typeface="Noto Sans" panose="020B0502040504020204" pitchFamily="34" charset="0"/>
              <a:cs typeface="Noto Sans" panose="020B0502040504020204" pitchFamily="34" charset="0"/>
            </a:rPr>
            <a:t>2</a:t>
          </a:r>
          <a:r>
            <a:rPr lang="en-GB" sz="1400" dirty="0">
              <a:solidFill>
                <a:schemeClr val="tx1"/>
              </a:solidFill>
              <a:latin typeface="Noto Sans" panose="020B0502040504020204" pitchFamily="34" charset="0"/>
              <a:ea typeface="Noto Sans" panose="020B0502040504020204" pitchFamily="34" charset="0"/>
              <a:cs typeface="Noto Sans" panose="020B0502040504020204" pitchFamily="34" charset="0"/>
            </a:rPr>
            <a:t>-eq</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E71CE-302F-4428-A1F8-77DBF5914E11}" type="datetimeFigureOut">
              <a:rPr lang="en-US" smtClean="0"/>
              <a:t>2/17/2019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E56FE-E942-41F3-9633-D472B288A232}" type="slidenum">
              <a:rPr lang="en-US" smtClean="0"/>
              <a:t>‹#›</a:t>
            </a:fld>
            <a:endParaRPr lang="en-US" dirty="0"/>
          </a:p>
        </p:txBody>
      </p:sp>
    </p:spTree>
    <p:extLst>
      <p:ext uri="{BB962C8B-B14F-4D97-AF65-F5344CB8AC3E}">
        <p14:creationId xmlns:p14="http://schemas.microsoft.com/office/powerpoint/2010/main" val="14876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E56FE-E942-41F3-9633-D472B288A232}" type="slidenum">
              <a:rPr lang="en-US" smtClean="0"/>
              <a:t>1</a:t>
            </a:fld>
            <a:endParaRPr lang="en-US" dirty="0"/>
          </a:p>
        </p:txBody>
      </p:sp>
    </p:spTree>
    <p:extLst>
      <p:ext uri="{BB962C8B-B14F-4D97-AF65-F5344CB8AC3E}">
        <p14:creationId xmlns:p14="http://schemas.microsoft.com/office/powerpoint/2010/main" val="399846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Per capita energy consumption among the highest in the world. </a:t>
            </a:r>
          </a:p>
          <a:p>
            <a:pPr marL="628650" lvl="1" indent="-171450">
              <a:buFont typeface="Arial" panose="020B0604020202020204" pitchFamily="34" charset="0"/>
              <a:buChar char="•"/>
            </a:pPr>
            <a:r>
              <a:rPr lang="en-US" sz="16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Lax energy code implementation verification, energy subsidies and a hot climate, all contribute to the growth of electricity consumption of 5% per year (average) from 2000 to 2015.</a:t>
            </a:r>
            <a:endParaRPr lang="en-US" dirty="0"/>
          </a:p>
          <a:p>
            <a:pPr marL="171450" indent="-171450">
              <a:buFont typeface="Arial" panose="020B0604020202020204" pitchFamily="34" charset="0"/>
              <a:buChar char="•"/>
            </a:pPr>
            <a:r>
              <a:rPr lang="en-US" dirty="0"/>
              <a:t>Kuwait’s per capita consumption started to decline around 2005 for two main  reasons:</a:t>
            </a:r>
          </a:p>
          <a:p>
            <a:pPr marL="628650" lvl="1" indent="-171450">
              <a:buFont typeface="Arial" panose="020B0604020202020204" pitchFamily="34" charset="0"/>
              <a:buChar char="•"/>
            </a:pPr>
            <a:r>
              <a:rPr lang="en-US" dirty="0"/>
              <a:t>Stricter enforcement of building codes.</a:t>
            </a:r>
            <a:endParaRPr lang="en-US" dirty="0">
              <a:solidFill>
                <a:schemeClr val="accent1">
                  <a:lumMod val="50000"/>
                </a:schemeClr>
              </a:solidFill>
              <a:latin typeface="Noto Sans" panose="020B0502040504020204" pitchFamily="34" charset="0"/>
            </a:endParaRPr>
          </a:p>
          <a:p>
            <a:endParaRPr lang="en-US" dirty="0"/>
          </a:p>
        </p:txBody>
      </p:sp>
      <p:sp>
        <p:nvSpPr>
          <p:cNvPr id="4" name="Slide Number Placeholder 3"/>
          <p:cNvSpPr>
            <a:spLocks noGrp="1"/>
          </p:cNvSpPr>
          <p:nvPr>
            <p:ph type="sldNum" sz="quarter" idx="5"/>
          </p:nvPr>
        </p:nvSpPr>
        <p:spPr/>
        <p:txBody>
          <a:bodyPr/>
          <a:lstStyle/>
          <a:p>
            <a:fld id="{997529DA-DED9-467D-88E2-8C8A4E0365D1}" type="slidenum">
              <a:rPr lang="en-US" smtClean="0"/>
              <a:t>15</a:t>
            </a:fld>
            <a:endParaRPr lang="en-US" dirty="0"/>
          </a:p>
        </p:txBody>
      </p:sp>
    </p:spTree>
    <p:extLst>
      <p:ext uri="{BB962C8B-B14F-4D97-AF65-F5344CB8AC3E}">
        <p14:creationId xmlns:p14="http://schemas.microsoft.com/office/powerpoint/2010/main" val="4080949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Data from everywhere was necessary</a:t>
            </a:r>
          </a:p>
          <a:p>
            <a:pPr marL="628650" lvl="1" indent="-171450">
              <a:buFont typeface="Courier New" panose="02070309020205020404" pitchFamily="49" charset="0"/>
              <a:buChar char="o"/>
            </a:pPr>
            <a:r>
              <a:rPr lang="en-US" dirty="0"/>
              <a:t>effort that took months</a:t>
            </a:r>
          </a:p>
          <a:p>
            <a:pPr marL="628650" lvl="1" indent="-171450">
              <a:buFont typeface="Courier New" panose="02070309020205020404" pitchFamily="49" charset="0"/>
              <a:buChar char="o"/>
            </a:pPr>
            <a:r>
              <a:rPr lang="en-US" dirty="0"/>
              <a:t>to complete</a:t>
            </a:r>
          </a:p>
          <a:p>
            <a:pPr marL="628650" lvl="1" indent="-171450">
              <a:buFont typeface="Courier New" panose="02070309020205020404" pitchFamily="49" charset="0"/>
              <a:buChar char="o"/>
            </a:pPr>
            <a:r>
              <a:rPr lang="en-US" dirty="0"/>
              <a:t>to collect and verify</a:t>
            </a:r>
          </a:p>
          <a:p>
            <a:pPr marL="171450" lvl="0" indent="-171450">
              <a:buFont typeface="Arial" panose="020B0604020202020204" pitchFamily="34" charset="0"/>
              <a:buChar char="•"/>
            </a:pPr>
            <a:r>
              <a:rPr lang="en-US" dirty="0"/>
              <a:t>CSB has critical role in future outlooks</a:t>
            </a:r>
          </a:p>
        </p:txBody>
      </p:sp>
      <p:sp>
        <p:nvSpPr>
          <p:cNvPr id="4" name="Slide Number Placeholder 3"/>
          <p:cNvSpPr>
            <a:spLocks noGrp="1"/>
          </p:cNvSpPr>
          <p:nvPr>
            <p:ph type="sldNum" sz="quarter" idx="5"/>
          </p:nvPr>
        </p:nvSpPr>
        <p:spPr/>
        <p:txBody>
          <a:bodyPr/>
          <a:lstStyle/>
          <a:p>
            <a:fld id="{24FE56FE-E942-41F3-9633-D472B288A232}" type="slidenum">
              <a:rPr lang="en-US" smtClean="0"/>
              <a:t>16</a:t>
            </a:fld>
            <a:endParaRPr lang="en-US" dirty="0"/>
          </a:p>
        </p:txBody>
      </p:sp>
    </p:spTree>
    <p:extLst>
      <p:ext uri="{BB962C8B-B14F-4D97-AF65-F5344CB8AC3E}">
        <p14:creationId xmlns:p14="http://schemas.microsoft.com/office/powerpoint/2010/main" val="4055710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Kuwait is building up and reinvesting in its infrastructure; </a:t>
            </a:r>
            <a:r>
              <a:rPr lang="en-US" sz="1200" b="1" i="1" kern="1200" dirty="0">
                <a:solidFill>
                  <a:schemeClr val="tx1"/>
                </a:solidFill>
                <a:effectLst/>
                <a:latin typeface="+mn-lt"/>
                <a:ea typeface="+mn-ea"/>
                <a:cs typeface="+mn-cs"/>
              </a:rPr>
              <a:t>MAKING </a:t>
            </a:r>
            <a:r>
              <a:rPr lang="en-US" sz="1200" b="0" i="0" kern="1200" dirty="0">
                <a:solidFill>
                  <a:schemeClr val="tx1"/>
                </a:solidFill>
                <a:effectLst/>
                <a:latin typeface="+mn-lt"/>
                <a:ea typeface="+mn-ea"/>
                <a:cs typeface="+mn-cs"/>
              </a:rPr>
              <a:t>oil sector more </a:t>
            </a:r>
            <a:r>
              <a:rPr lang="en-US" sz="1200" b="1" i="0" kern="1200" dirty="0">
                <a:solidFill>
                  <a:schemeClr val="tx1"/>
                </a:solidFill>
                <a:effectLst/>
                <a:latin typeface="+mn-lt"/>
                <a:ea typeface="+mn-ea"/>
                <a:cs typeface="+mn-cs"/>
              </a:rPr>
              <a:t>competitive</a:t>
            </a:r>
            <a:r>
              <a:rPr lang="en-US" sz="1200" b="0" i="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Crude oil production in Kuwait is expected to increase from 2.7 mb/d in 2017 to 3.5 mb/d in 2035, growing at an average rate of 1.5% per year.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Natural gas production increases, on average, by 2.5% per year, from 17.4 bcm in 2017 to 27.3 bcm in 2035.</a:t>
            </a:r>
          </a:p>
          <a:p>
            <a:pPr marL="171450" indent="-171450">
              <a:buFont typeface="Arial" panose="020B0604020202020204" pitchFamily="34" charset="0"/>
              <a:buChar char="•"/>
            </a:pPr>
            <a:r>
              <a:rPr lang="en-US" sz="1200" dirty="0"/>
              <a:t>In the Business-as-Usual Case, crude oil production in Kuwait is projected to be 3.5 million barrels per day in 2035, based on the country’s plans to increase capacity to 4 mb/d in the next decade. </a:t>
            </a:r>
            <a:endParaRPr lang="en-US" dirty="0"/>
          </a:p>
        </p:txBody>
      </p:sp>
      <p:sp>
        <p:nvSpPr>
          <p:cNvPr id="4" name="Slide Number Placeholder 3"/>
          <p:cNvSpPr>
            <a:spLocks noGrp="1"/>
          </p:cNvSpPr>
          <p:nvPr>
            <p:ph type="sldNum" sz="quarter" idx="5"/>
          </p:nvPr>
        </p:nvSpPr>
        <p:spPr/>
        <p:txBody>
          <a:bodyPr/>
          <a:lstStyle/>
          <a:p>
            <a:fld id="{24FE56FE-E942-41F3-9633-D472B288A232}" type="slidenum">
              <a:rPr lang="en-US" smtClean="0"/>
              <a:t>17</a:t>
            </a:fld>
            <a:endParaRPr lang="en-US" dirty="0"/>
          </a:p>
        </p:txBody>
      </p:sp>
    </p:spTree>
    <p:extLst>
      <p:ext uri="{BB962C8B-B14F-4D97-AF65-F5344CB8AC3E}">
        <p14:creationId xmlns:p14="http://schemas.microsoft.com/office/powerpoint/2010/main" val="2465803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dirty="0"/>
              <a:t>Natural gas production is projected to grow from 17.4 billion cubic meters in 2017 to 27.3 bcm in 2035. </a:t>
            </a:r>
          </a:p>
          <a:p>
            <a:pPr marL="171450" lvl="0" indent="-171450">
              <a:buFont typeface="Arial" panose="020B0604020202020204" pitchFamily="34" charset="0"/>
              <a:buChar char="•"/>
            </a:pPr>
            <a:r>
              <a:rPr lang="en-US" sz="1200" dirty="0"/>
              <a:t>Much of the increase will be targeted to the oil and power generation sectors. </a:t>
            </a:r>
          </a:p>
          <a:p>
            <a:pPr marL="171450" lvl="0" indent="-171450">
              <a:buFont typeface="Arial" panose="020B0604020202020204" pitchFamily="34" charset="0"/>
              <a:buChar char="•"/>
            </a:pPr>
            <a:r>
              <a:rPr lang="en-US" sz="1200" dirty="0"/>
              <a:t>Domestic supply, however, will be unable to meet the expected increase in demand, and liquefied natural gas imports are expected to continue to be an important source of natural gas supply over the </a:t>
            </a:r>
            <a:r>
              <a:rPr lang="en-US" sz="1200" i="1" dirty="0"/>
              <a:t>Outlook</a:t>
            </a:r>
            <a:r>
              <a:rPr lang="en-US" sz="1200" dirty="0"/>
              <a:t> period. </a:t>
            </a:r>
          </a:p>
        </p:txBody>
      </p:sp>
      <p:sp>
        <p:nvSpPr>
          <p:cNvPr id="4" name="Slide Number Placeholder 3"/>
          <p:cNvSpPr>
            <a:spLocks noGrp="1"/>
          </p:cNvSpPr>
          <p:nvPr>
            <p:ph type="sldNum" sz="quarter" idx="5"/>
          </p:nvPr>
        </p:nvSpPr>
        <p:spPr/>
        <p:txBody>
          <a:bodyPr/>
          <a:lstStyle/>
          <a:p>
            <a:fld id="{24FE56FE-E942-41F3-9633-D472B288A232}" type="slidenum">
              <a:rPr lang="en-US" smtClean="0"/>
              <a:t>18</a:t>
            </a:fld>
            <a:endParaRPr lang="en-US" dirty="0"/>
          </a:p>
        </p:txBody>
      </p:sp>
    </p:spTree>
    <p:extLst>
      <p:ext uri="{BB962C8B-B14F-4D97-AF65-F5344CB8AC3E}">
        <p14:creationId xmlns:p14="http://schemas.microsoft.com/office/powerpoint/2010/main" val="2942820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Growth in GDP and population, however, is expected to slowdown over the </a:t>
            </a:r>
            <a:r>
              <a:rPr lang="en-US" sz="1200" i="1" kern="1200" dirty="0">
                <a:solidFill>
                  <a:schemeClr val="tx1"/>
                </a:solidFill>
                <a:effectLst/>
                <a:latin typeface="+mn-lt"/>
                <a:ea typeface="+mn-ea"/>
                <a:cs typeface="+mn-cs"/>
              </a:rPr>
              <a:t>Outlook</a:t>
            </a:r>
            <a:r>
              <a:rPr lang="en-US" sz="1200" kern="1200" dirty="0">
                <a:solidFill>
                  <a:schemeClr val="tx1"/>
                </a:solidFill>
                <a:effectLst/>
                <a:latin typeface="+mn-lt"/>
                <a:ea typeface="+mn-ea"/>
                <a:cs typeface="+mn-cs"/>
              </a:rPr>
              <a:t> period.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residential and services sectors will account for 18% of total final consumption. Non-energy use will capture 16% and the desalination sector, 6%. </a:t>
            </a:r>
          </a:p>
          <a:p>
            <a:endParaRPr lang="en-US" dirty="0"/>
          </a:p>
          <a:p>
            <a:pPr algn="just">
              <a:lnSpc>
                <a:spcPct val="100000"/>
              </a:lnSpc>
              <a:buNone/>
            </a:pPr>
            <a:r>
              <a:rPr lang="en-US" sz="1200" dirty="0"/>
              <a:t>The industry sector will still account for the largest share of final energy consumption in 2035, some 31%. </a:t>
            </a:r>
          </a:p>
          <a:p>
            <a:pPr algn="just">
              <a:lnSpc>
                <a:spcPct val="100000"/>
              </a:lnSpc>
              <a:buNone/>
            </a:pPr>
            <a:endParaRPr lang="en-US" sz="1200" dirty="0"/>
          </a:p>
          <a:p>
            <a:pPr algn="just">
              <a:lnSpc>
                <a:spcPct val="100000"/>
              </a:lnSpc>
              <a:buNone/>
            </a:pPr>
            <a:r>
              <a:rPr lang="en-US" sz="1200" dirty="0"/>
              <a:t>demand for energy in the transport sector grows by 3% per year on average, the fastest of all sectors, and the share of transport energy demand, all oil products, in total final energy consumption will be 30% in 2035.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997529DA-DED9-467D-88E2-8C8A4E0365D1}" type="slidenum">
              <a:rPr lang="en-US" smtClean="0"/>
              <a:t>19</a:t>
            </a:fld>
            <a:endParaRPr lang="en-US" dirty="0"/>
          </a:p>
        </p:txBody>
      </p:sp>
    </p:spTree>
    <p:extLst>
      <p:ext uri="{BB962C8B-B14F-4D97-AF65-F5344CB8AC3E}">
        <p14:creationId xmlns:p14="http://schemas.microsoft.com/office/powerpoint/2010/main" val="3141439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7529DA-DED9-467D-88E2-8C8A4E0365D1}" type="slidenum">
              <a:rPr lang="en-US" smtClean="0"/>
              <a:t>20</a:t>
            </a:fld>
            <a:endParaRPr lang="en-US" dirty="0"/>
          </a:p>
        </p:txBody>
      </p:sp>
    </p:spTree>
    <p:extLst>
      <p:ext uri="{BB962C8B-B14F-4D97-AF65-F5344CB8AC3E}">
        <p14:creationId xmlns:p14="http://schemas.microsoft.com/office/powerpoint/2010/main" val="2968237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Worldwide, reverse osmosis accounts for about 65% of desalinated water production.</a:t>
            </a:r>
          </a:p>
        </p:txBody>
      </p:sp>
      <p:sp>
        <p:nvSpPr>
          <p:cNvPr id="4" name="Slide Number Placeholder 3"/>
          <p:cNvSpPr>
            <a:spLocks noGrp="1"/>
          </p:cNvSpPr>
          <p:nvPr>
            <p:ph type="sldNum" sz="quarter" idx="5"/>
          </p:nvPr>
        </p:nvSpPr>
        <p:spPr/>
        <p:txBody>
          <a:bodyPr/>
          <a:lstStyle/>
          <a:p>
            <a:fld id="{997529DA-DED9-467D-88E2-8C8A4E0365D1}" type="slidenum">
              <a:rPr lang="en-US" smtClean="0"/>
              <a:t>21</a:t>
            </a:fld>
            <a:endParaRPr lang="en-US" dirty="0"/>
          </a:p>
        </p:txBody>
      </p:sp>
    </p:spTree>
    <p:extLst>
      <p:ext uri="{BB962C8B-B14F-4D97-AF65-F5344CB8AC3E}">
        <p14:creationId xmlns:p14="http://schemas.microsoft.com/office/powerpoint/2010/main" val="1317987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529DA-DED9-467D-88E2-8C8A4E0365D1}" type="slidenum">
              <a:rPr lang="en-US" smtClean="0"/>
              <a:t>22</a:t>
            </a:fld>
            <a:endParaRPr lang="en-US" dirty="0"/>
          </a:p>
        </p:txBody>
      </p:sp>
    </p:spTree>
    <p:extLst>
      <p:ext uri="{BB962C8B-B14F-4D97-AF65-F5344CB8AC3E}">
        <p14:creationId xmlns:p14="http://schemas.microsoft.com/office/powerpoint/2010/main" val="405583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529DA-DED9-467D-88E2-8C8A4E0365D1}" type="slidenum">
              <a:rPr lang="en-US" smtClean="0"/>
              <a:t>23</a:t>
            </a:fld>
            <a:endParaRPr lang="en-US" dirty="0"/>
          </a:p>
        </p:txBody>
      </p:sp>
    </p:spTree>
    <p:extLst>
      <p:ext uri="{BB962C8B-B14F-4D97-AF65-F5344CB8AC3E}">
        <p14:creationId xmlns:p14="http://schemas.microsoft.com/office/powerpoint/2010/main" val="689156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Industry sector emissions rise by 2.2% per year, reaching 21.8 Mt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-eq in 2035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Transport sector is the largest contributor to rising greenhouse-gas emissions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10.4-Mt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-eq increase in emissions outstrips increases in all other sectors. </a:t>
            </a:r>
          </a:p>
        </p:txBody>
      </p:sp>
      <p:sp>
        <p:nvSpPr>
          <p:cNvPr id="4" name="Slide Number Placeholder 3"/>
          <p:cNvSpPr>
            <a:spLocks noGrp="1"/>
          </p:cNvSpPr>
          <p:nvPr>
            <p:ph type="sldNum" sz="quarter" idx="5"/>
          </p:nvPr>
        </p:nvSpPr>
        <p:spPr/>
        <p:txBody>
          <a:bodyPr/>
          <a:lstStyle/>
          <a:p>
            <a:fld id="{997529DA-DED9-467D-88E2-8C8A4E0365D1}" type="slidenum">
              <a:rPr lang="en-US" smtClean="0"/>
              <a:t>24</a:t>
            </a:fld>
            <a:endParaRPr lang="en-US" dirty="0"/>
          </a:p>
        </p:txBody>
      </p:sp>
    </p:spTree>
    <p:extLst>
      <p:ext uri="{BB962C8B-B14F-4D97-AF65-F5344CB8AC3E}">
        <p14:creationId xmlns:p14="http://schemas.microsoft.com/office/powerpoint/2010/main" val="42693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E56FE-E942-41F3-9633-D472B288A232}" type="slidenum">
              <a:rPr lang="en-US" smtClean="0"/>
              <a:t>2</a:t>
            </a:fld>
            <a:endParaRPr lang="en-US" dirty="0"/>
          </a:p>
        </p:txBody>
      </p:sp>
    </p:spTree>
    <p:extLst>
      <p:ext uri="{BB962C8B-B14F-4D97-AF65-F5344CB8AC3E}">
        <p14:creationId xmlns:p14="http://schemas.microsoft.com/office/powerpoint/2010/main" val="185840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529DA-DED9-467D-88E2-8C8A4E0365D1}" type="slidenum">
              <a:rPr lang="en-US" smtClean="0"/>
              <a:t>25</a:t>
            </a:fld>
            <a:endParaRPr lang="en-US" dirty="0"/>
          </a:p>
        </p:txBody>
      </p:sp>
    </p:spTree>
    <p:extLst>
      <p:ext uri="{BB962C8B-B14F-4D97-AF65-F5344CB8AC3E}">
        <p14:creationId xmlns:p14="http://schemas.microsoft.com/office/powerpoint/2010/main" val="98274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E56FE-E942-41F3-9633-D472B288A232}" type="slidenum">
              <a:rPr lang="en-US" smtClean="0"/>
              <a:t>26</a:t>
            </a:fld>
            <a:endParaRPr lang="en-US" dirty="0"/>
          </a:p>
        </p:txBody>
      </p:sp>
    </p:spTree>
    <p:extLst>
      <p:ext uri="{BB962C8B-B14F-4D97-AF65-F5344CB8AC3E}">
        <p14:creationId xmlns:p14="http://schemas.microsoft.com/office/powerpoint/2010/main" val="2812990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E56FE-E942-41F3-9633-D472B288A232}" type="slidenum">
              <a:rPr lang="en-US" smtClean="0"/>
              <a:t>28</a:t>
            </a:fld>
            <a:endParaRPr lang="en-US" dirty="0"/>
          </a:p>
        </p:txBody>
      </p:sp>
    </p:spTree>
    <p:extLst>
      <p:ext uri="{BB962C8B-B14F-4D97-AF65-F5344CB8AC3E}">
        <p14:creationId xmlns:p14="http://schemas.microsoft.com/office/powerpoint/2010/main" val="3287804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E56FE-E942-41F3-9633-D472B288A232}" type="slidenum">
              <a:rPr lang="en-US" smtClean="0"/>
              <a:t>29</a:t>
            </a:fld>
            <a:endParaRPr lang="en-US" dirty="0"/>
          </a:p>
        </p:txBody>
      </p:sp>
    </p:spTree>
    <p:extLst>
      <p:ext uri="{BB962C8B-B14F-4D97-AF65-F5344CB8AC3E}">
        <p14:creationId xmlns:p14="http://schemas.microsoft.com/office/powerpoint/2010/main" val="240946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energy intensity measures the amount of energy needed to generate a US dollar of economic output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high-energy intensity is not necessarily an unfavorable outcome for resource-rich economies - it could simply be a reflection of comparative advantage in energy-intensive industrial activities. Evidence suggests, however, that current pricing policies encourage wasteful energy consumption in ways that are damaging to the wider economy.</a:t>
            </a:r>
          </a:p>
          <a:p>
            <a:endParaRPr lang="en-US" dirty="0"/>
          </a:p>
        </p:txBody>
      </p:sp>
      <p:sp>
        <p:nvSpPr>
          <p:cNvPr id="4" name="Slide Number Placeholder 3"/>
          <p:cNvSpPr>
            <a:spLocks noGrp="1"/>
          </p:cNvSpPr>
          <p:nvPr>
            <p:ph type="sldNum" sz="quarter" idx="5"/>
          </p:nvPr>
        </p:nvSpPr>
        <p:spPr/>
        <p:txBody>
          <a:bodyPr/>
          <a:lstStyle/>
          <a:p>
            <a:fld id="{997529DA-DED9-467D-88E2-8C8A4E0365D1}" type="slidenum">
              <a:rPr lang="en-US" smtClean="0"/>
              <a:t>6</a:t>
            </a:fld>
            <a:endParaRPr lang="en-US" dirty="0"/>
          </a:p>
        </p:txBody>
      </p:sp>
    </p:spTree>
    <p:extLst>
      <p:ext uri="{BB962C8B-B14F-4D97-AF65-F5344CB8AC3E}">
        <p14:creationId xmlns:p14="http://schemas.microsoft.com/office/powerpoint/2010/main" val="84856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The ultimate goal for policy makers in Kuwait is the creation of a </a:t>
            </a:r>
            <a:r>
              <a:rPr lang="en-US" b="1"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national energy balance.</a:t>
            </a:r>
          </a:p>
          <a:p>
            <a:endParaRPr lang="en-US" dirty="0"/>
          </a:p>
          <a:p>
            <a:pPr marL="1257300" lvl="2"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Central Statistics Bureau has a critical role as the nation’s data clearinghouse.</a:t>
            </a:r>
          </a:p>
          <a:p>
            <a:pPr marL="1257300" lvl="2"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Attention to rectifying the constraints in obtaining data and statistics would greatly improve the robustness and scope of future analyses and outlooks.</a:t>
            </a:r>
          </a:p>
          <a:p>
            <a:endParaRPr lang="en-US" dirty="0"/>
          </a:p>
        </p:txBody>
      </p:sp>
      <p:sp>
        <p:nvSpPr>
          <p:cNvPr id="4" name="Slide Number Placeholder 3"/>
          <p:cNvSpPr>
            <a:spLocks noGrp="1"/>
          </p:cNvSpPr>
          <p:nvPr>
            <p:ph type="sldNum" sz="quarter" idx="5"/>
          </p:nvPr>
        </p:nvSpPr>
        <p:spPr/>
        <p:txBody>
          <a:bodyPr/>
          <a:lstStyle/>
          <a:p>
            <a:fld id="{24FE56FE-E942-41F3-9633-D472B288A232}" type="slidenum">
              <a:rPr lang="en-US" smtClean="0"/>
              <a:t>8</a:t>
            </a:fld>
            <a:endParaRPr lang="en-US" dirty="0"/>
          </a:p>
        </p:txBody>
      </p:sp>
    </p:spTree>
    <p:extLst>
      <p:ext uri="{BB962C8B-B14F-4D97-AF65-F5344CB8AC3E}">
        <p14:creationId xmlns:p14="http://schemas.microsoft.com/office/powerpoint/2010/main" val="1263503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E56FE-E942-41F3-9633-D472B288A232}" type="slidenum">
              <a:rPr lang="en-US" smtClean="0"/>
              <a:t>10</a:t>
            </a:fld>
            <a:endParaRPr lang="en-US" dirty="0"/>
          </a:p>
        </p:txBody>
      </p:sp>
    </p:spTree>
    <p:extLst>
      <p:ext uri="{BB962C8B-B14F-4D97-AF65-F5344CB8AC3E}">
        <p14:creationId xmlns:p14="http://schemas.microsoft.com/office/powerpoint/2010/main" val="387439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everyone for contributing; Otherwise the KEO would not have been produced</a:t>
            </a:r>
          </a:p>
        </p:txBody>
      </p:sp>
      <p:sp>
        <p:nvSpPr>
          <p:cNvPr id="4" name="Slide Number Placeholder 3"/>
          <p:cNvSpPr>
            <a:spLocks noGrp="1"/>
          </p:cNvSpPr>
          <p:nvPr>
            <p:ph type="sldNum" sz="quarter" idx="5"/>
          </p:nvPr>
        </p:nvSpPr>
        <p:spPr/>
        <p:txBody>
          <a:bodyPr/>
          <a:lstStyle/>
          <a:p>
            <a:fld id="{24FE56FE-E942-41F3-9633-D472B288A232}" type="slidenum">
              <a:rPr lang="en-US" smtClean="0"/>
              <a:t>11</a:t>
            </a:fld>
            <a:endParaRPr lang="en-US" dirty="0"/>
          </a:p>
        </p:txBody>
      </p:sp>
    </p:spTree>
    <p:extLst>
      <p:ext uri="{BB962C8B-B14F-4D97-AF65-F5344CB8AC3E}">
        <p14:creationId xmlns:p14="http://schemas.microsoft.com/office/powerpoint/2010/main" val="1541628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FE56FE-E942-41F3-9633-D472B288A232}" type="slidenum">
              <a:rPr lang="en-US" smtClean="0"/>
              <a:t>12</a:t>
            </a:fld>
            <a:endParaRPr lang="en-US" dirty="0"/>
          </a:p>
        </p:txBody>
      </p:sp>
    </p:spTree>
    <p:extLst>
      <p:ext uri="{BB962C8B-B14F-4D97-AF65-F5344CB8AC3E}">
        <p14:creationId xmlns:p14="http://schemas.microsoft.com/office/powerpoint/2010/main" val="275829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Will help us establish our themes for upcoming KEOs</a:t>
            </a:r>
          </a:p>
          <a:p>
            <a:pPr marL="628650" lvl="1" indent="-171450">
              <a:buFont typeface="Arial" panose="020B0604020202020204" pitchFamily="34" charset="0"/>
              <a:buChar char="•"/>
            </a:pPr>
            <a:r>
              <a:rPr lang="en-US" dirty="0"/>
              <a:t>Efficient transport</a:t>
            </a:r>
          </a:p>
          <a:p>
            <a:pPr marL="628650" lvl="1" indent="-171450">
              <a:buFont typeface="Arial" panose="020B0604020202020204" pitchFamily="34" charset="0"/>
              <a:buChar char="•"/>
            </a:pPr>
            <a:r>
              <a:rPr lang="en-US" dirty="0"/>
              <a:t>PG mix</a:t>
            </a:r>
          </a:p>
          <a:p>
            <a:pPr marL="171450" lvl="0" indent="-171450">
              <a:buFont typeface="Arial" panose="020B0604020202020204" pitchFamily="34" charset="0"/>
              <a:buChar char="•"/>
            </a:pPr>
            <a:r>
              <a:rPr lang="en-US" dirty="0"/>
              <a:t>Glimpse of material in KEO</a:t>
            </a:r>
          </a:p>
        </p:txBody>
      </p:sp>
      <p:sp>
        <p:nvSpPr>
          <p:cNvPr id="4" name="Slide Number Placeholder 3"/>
          <p:cNvSpPr>
            <a:spLocks noGrp="1"/>
          </p:cNvSpPr>
          <p:nvPr>
            <p:ph type="sldNum" sz="quarter" idx="5"/>
          </p:nvPr>
        </p:nvSpPr>
        <p:spPr/>
        <p:txBody>
          <a:bodyPr/>
          <a:lstStyle/>
          <a:p>
            <a:fld id="{24FE56FE-E942-41F3-9633-D472B288A232}" type="slidenum">
              <a:rPr lang="en-US" smtClean="0"/>
              <a:t>13</a:t>
            </a:fld>
            <a:endParaRPr lang="en-US" dirty="0"/>
          </a:p>
        </p:txBody>
      </p:sp>
    </p:spTree>
    <p:extLst>
      <p:ext uri="{BB962C8B-B14F-4D97-AF65-F5344CB8AC3E}">
        <p14:creationId xmlns:p14="http://schemas.microsoft.com/office/powerpoint/2010/main" val="228480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If asked for Kuwait per capita approximately 36,000</a:t>
            </a:r>
          </a:p>
        </p:txBody>
      </p:sp>
      <p:sp>
        <p:nvSpPr>
          <p:cNvPr id="4" name="Slide Number Placeholder 3"/>
          <p:cNvSpPr>
            <a:spLocks noGrp="1"/>
          </p:cNvSpPr>
          <p:nvPr>
            <p:ph type="sldNum" sz="quarter" idx="5"/>
          </p:nvPr>
        </p:nvSpPr>
        <p:spPr/>
        <p:txBody>
          <a:bodyPr/>
          <a:lstStyle/>
          <a:p>
            <a:fld id="{997529DA-DED9-467D-88E2-8C8A4E0365D1}" type="slidenum">
              <a:rPr lang="en-US" smtClean="0"/>
              <a:t>14</a:t>
            </a:fld>
            <a:endParaRPr lang="en-US" dirty="0"/>
          </a:p>
        </p:txBody>
      </p:sp>
    </p:spTree>
    <p:extLst>
      <p:ext uri="{BB962C8B-B14F-4D97-AF65-F5344CB8AC3E}">
        <p14:creationId xmlns:p14="http://schemas.microsoft.com/office/powerpoint/2010/main" val="2647637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85F3-2930-435F-9065-90BD9D2CF54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F8D7E12-693D-404D-BE45-60074630F20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398CC13-E6B4-4877-AE30-9B7632850DBC}"/>
              </a:ext>
            </a:extLst>
          </p:cNvPr>
          <p:cNvSpPr>
            <a:spLocks noGrp="1"/>
          </p:cNvSpPr>
          <p:nvPr>
            <p:ph type="dt" sz="half" idx="10"/>
          </p:nvPr>
        </p:nvSpPr>
        <p:spPr/>
        <p:txBody>
          <a:bodyPr/>
          <a:lstStyle/>
          <a:p>
            <a:fld id="{9C97B8F9-E6AA-4F57-93FB-1A77C2908B48}" type="datetimeFigureOut">
              <a:rPr lang="en-US" smtClean="0"/>
              <a:t>2/17/2019</a:t>
            </a:fld>
            <a:endParaRPr lang="en-US" dirty="0"/>
          </a:p>
        </p:txBody>
      </p:sp>
      <p:sp>
        <p:nvSpPr>
          <p:cNvPr id="5" name="Footer Placeholder 4">
            <a:extLst>
              <a:ext uri="{FF2B5EF4-FFF2-40B4-BE49-F238E27FC236}">
                <a16:creationId xmlns:a16="http://schemas.microsoft.com/office/drawing/2014/main" id="{73963F52-2AA0-4E9A-9E53-B46C29E5DF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F8C2BF-7F21-4CCD-B427-B82CD204C6D6}"/>
              </a:ext>
            </a:extLst>
          </p:cNvPr>
          <p:cNvSpPr>
            <a:spLocks noGrp="1"/>
          </p:cNvSpPr>
          <p:nvPr>
            <p:ph type="sldNum" sz="quarter" idx="12"/>
          </p:nvPr>
        </p:nvSpPr>
        <p:spPr/>
        <p:txBody>
          <a:bodyPr/>
          <a:lstStyle/>
          <a:p>
            <a:fld id="{AF157F69-3C2B-437E-8E5A-7CC3C4B1DC99}" type="slidenum">
              <a:rPr lang="en-US" smtClean="0"/>
              <a:t>‹#›</a:t>
            </a:fld>
            <a:endParaRPr lang="en-US" dirty="0"/>
          </a:p>
        </p:txBody>
      </p:sp>
    </p:spTree>
    <p:extLst>
      <p:ext uri="{BB962C8B-B14F-4D97-AF65-F5344CB8AC3E}">
        <p14:creationId xmlns:p14="http://schemas.microsoft.com/office/powerpoint/2010/main" val="153326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568F-4C24-4F9A-8B2C-ABE0669CC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74512C-8B48-4E61-82E7-D856D15110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1B1D5-0DA6-4AB2-9F40-ACFBDC4C41D0}"/>
              </a:ext>
            </a:extLst>
          </p:cNvPr>
          <p:cNvSpPr>
            <a:spLocks noGrp="1"/>
          </p:cNvSpPr>
          <p:nvPr>
            <p:ph type="dt" sz="half" idx="10"/>
          </p:nvPr>
        </p:nvSpPr>
        <p:spPr/>
        <p:txBody>
          <a:bodyPr/>
          <a:lstStyle/>
          <a:p>
            <a:fld id="{9C97B8F9-E6AA-4F57-93FB-1A77C2908B48}" type="datetimeFigureOut">
              <a:rPr lang="en-US" smtClean="0"/>
              <a:t>2/17/2019</a:t>
            </a:fld>
            <a:endParaRPr lang="en-US" dirty="0"/>
          </a:p>
        </p:txBody>
      </p:sp>
      <p:sp>
        <p:nvSpPr>
          <p:cNvPr id="5" name="Footer Placeholder 4">
            <a:extLst>
              <a:ext uri="{FF2B5EF4-FFF2-40B4-BE49-F238E27FC236}">
                <a16:creationId xmlns:a16="http://schemas.microsoft.com/office/drawing/2014/main" id="{955DD37B-EA35-45F3-87A3-FE52B1740D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5C252E-AE1D-4E55-9ABC-C4605E1E076E}"/>
              </a:ext>
            </a:extLst>
          </p:cNvPr>
          <p:cNvSpPr>
            <a:spLocks noGrp="1"/>
          </p:cNvSpPr>
          <p:nvPr>
            <p:ph type="sldNum" sz="quarter" idx="12"/>
          </p:nvPr>
        </p:nvSpPr>
        <p:spPr/>
        <p:txBody>
          <a:bodyPr/>
          <a:lstStyle/>
          <a:p>
            <a:fld id="{AF157F69-3C2B-437E-8E5A-7CC3C4B1DC99}" type="slidenum">
              <a:rPr lang="en-US" smtClean="0"/>
              <a:t>‹#›</a:t>
            </a:fld>
            <a:endParaRPr lang="en-US" dirty="0"/>
          </a:p>
        </p:txBody>
      </p:sp>
    </p:spTree>
    <p:extLst>
      <p:ext uri="{BB962C8B-B14F-4D97-AF65-F5344CB8AC3E}">
        <p14:creationId xmlns:p14="http://schemas.microsoft.com/office/powerpoint/2010/main" val="2764017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146B7-EC69-49D2-94E6-C1D6EB1BEBA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5B72AD-2725-4E2C-B417-FB1EC4E0DD5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40391A-BE75-41F9-B10B-900DA54CA09E}"/>
              </a:ext>
            </a:extLst>
          </p:cNvPr>
          <p:cNvSpPr>
            <a:spLocks noGrp="1"/>
          </p:cNvSpPr>
          <p:nvPr>
            <p:ph type="dt" sz="half" idx="10"/>
          </p:nvPr>
        </p:nvSpPr>
        <p:spPr/>
        <p:txBody>
          <a:bodyPr/>
          <a:lstStyle/>
          <a:p>
            <a:fld id="{9C97B8F9-E6AA-4F57-93FB-1A77C2908B48}" type="datetimeFigureOut">
              <a:rPr lang="en-US" smtClean="0"/>
              <a:t>2/17/2019</a:t>
            </a:fld>
            <a:endParaRPr lang="en-US" dirty="0"/>
          </a:p>
        </p:txBody>
      </p:sp>
      <p:sp>
        <p:nvSpPr>
          <p:cNvPr id="5" name="Footer Placeholder 4">
            <a:extLst>
              <a:ext uri="{FF2B5EF4-FFF2-40B4-BE49-F238E27FC236}">
                <a16:creationId xmlns:a16="http://schemas.microsoft.com/office/drawing/2014/main" id="{8464D653-39C9-44B5-BC13-4F843CB1BB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F85BF6-1659-409C-ADB2-0B22BA8777DF}"/>
              </a:ext>
            </a:extLst>
          </p:cNvPr>
          <p:cNvSpPr>
            <a:spLocks noGrp="1"/>
          </p:cNvSpPr>
          <p:nvPr>
            <p:ph type="sldNum" sz="quarter" idx="12"/>
          </p:nvPr>
        </p:nvSpPr>
        <p:spPr/>
        <p:txBody>
          <a:bodyPr/>
          <a:lstStyle/>
          <a:p>
            <a:fld id="{AF157F69-3C2B-437E-8E5A-7CC3C4B1DC99}" type="slidenum">
              <a:rPr lang="en-US" smtClean="0"/>
              <a:t>‹#›</a:t>
            </a:fld>
            <a:endParaRPr lang="en-US" dirty="0"/>
          </a:p>
        </p:txBody>
      </p:sp>
    </p:spTree>
    <p:extLst>
      <p:ext uri="{BB962C8B-B14F-4D97-AF65-F5344CB8AC3E}">
        <p14:creationId xmlns:p14="http://schemas.microsoft.com/office/powerpoint/2010/main" val="3029922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8436-8FE3-4157-B6E6-79321DDC8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00FDEF-B27D-4368-8757-B3B4A473A3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B2F25-80D9-45D9-8610-F97B97E48B54}"/>
              </a:ext>
            </a:extLst>
          </p:cNvPr>
          <p:cNvSpPr>
            <a:spLocks noGrp="1"/>
          </p:cNvSpPr>
          <p:nvPr>
            <p:ph type="dt" sz="half" idx="10"/>
          </p:nvPr>
        </p:nvSpPr>
        <p:spPr/>
        <p:txBody>
          <a:bodyPr/>
          <a:lstStyle/>
          <a:p>
            <a:fld id="{9C97B8F9-E6AA-4F57-93FB-1A77C2908B48}" type="datetimeFigureOut">
              <a:rPr lang="en-US" smtClean="0"/>
              <a:t>2/17/2019</a:t>
            </a:fld>
            <a:endParaRPr lang="en-US" dirty="0"/>
          </a:p>
        </p:txBody>
      </p:sp>
      <p:sp>
        <p:nvSpPr>
          <p:cNvPr id="5" name="Footer Placeholder 4">
            <a:extLst>
              <a:ext uri="{FF2B5EF4-FFF2-40B4-BE49-F238E27FC236}">
                <a16:creationId xmlns:a16="http://schemas.microsoft.com/office/drawing/2014/main" id="{18BCBC41-2F15-462E-A8A7-67A6A96EC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8833FB-4407-4041-9177-BAE4920D324F}"/>
              </a:ext>
            </a:extLst>
          </p:cNvPr>
          <p:cNvSpPr>
            <a:spLocks noGrp="1"/>
          </p:cNvSpPr>
          <p:nvPr>
            <p:ph type="sldNum" sz="quarter" idx="12"/>
          </p:nvPr>
        </p:nvSpPr>
        <p:spPr/>
        <p:txBody>
          <a:bodyPr/>
          <a:lstStyle/>
          <a:p>
            <a:fld id="{AF157F69-3C2B-437E-8E5A-7CC3C4B1DC99}" type="slidenum">
              <a:rPr lang="en-US" smtClean="0"/>
              <a:t>‹#›</a:t>
            </a:fld>
            <a:endParaRPr lang="en-US" dirty="0"/>
          </a:p>
        </p:txBody>
      </p:sp>
    </p:spTree>
    <p:extLst>
      <p:ext uri="{BB962C8B-B14F-4D97-AF65-F5344CB8AC3E}">
        <p14:creationId xmlns:p14="http://schemas.microsoft.com/office/powerpoint/2010/main" val="172834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8371-DBD5-45FC-B199-264E158EA86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1E99D26-495C-46B6-9F3B-9C39F27BBCD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76828FD-960D-4750-8165-2C2FD4FC1297}"/>
              </a:ext>
            </a:extLst>
          </p:cNvPr>
          <p:cNvSpPr>
            <a:spLocks noGrp="1"/>
          </p:cNvSpPr>
          <p:nvPr>
            <p:ph type="dt" sz="half" idx="10"/>
          </p:nvPr>
        </p:nvSpPr>
        <p:spPr/>
        <p:txBody>
          <a:bodyPr/>
          <a:lstStyle/>
          <a:p>
            <a:fld id="{9C97B8F9-E6AA-4F57-93FB-1A77C2908B48}" type="datetimeFigureOut">
              <a:rPr lang="en-US" smtClean="0"/>
              <a:t>2/17/2019</a:t>
            </a:fld>
            <a:endParaRPr lang="en-US" dirty="0"/>
          </a:p>
        </p:txBody>
      </p:sp>
      <p:sp>
        <p:nvSpPr>
          <p:cNvPr id="5" name="Footer Placeholder 4">
            <a:extLst>
              <a:ext uri="{FF2B5EF4-FFF2-40B4-BE49-F238E27FC236}">
                <a16:creationId xmlns:a16="http://schemas.microsoft.com/office/drawing/2014/main" id="{855DA668-0ED6-4E47-87FD-66BD41B3DF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999C7B-9DEC-4022-9990-D56B0B9960E3}"/>
              </a:ext>
            </a:extLst>
          </p:cNvPr>
          <p:cNvSpPr>
            <a:spLocks noGrp="1"/>
          </p:cNvSpPr>
          <p:nvPr>
            <p:ph type="sldNum" sz="quarter" idx="12"/>
          </p:nvPr>
        </p:nvSpPr>
        <p:spPr/>
        <p:txBody>
          <a:bodyPr/>
          <a:lstStyle/>
          <a:p>
            <a:fld id="{AF157F69-3C2B-437E-8E5A-7CC3C4B1DC99}" type="slidenum">
              <a:rPr lang="en-US" smtClean="0"/>
              <a:t>‹#›</a:t>
            </a:fld>
            <a:endParaRPr lang="en-US" dirty="0"/>
          </a:p>
        </p:txBody>
      </p:sp>
    </p:spTree>
    <p:extLst>
      <p:ext uri="{BB962C8B-B14F-4D97-AF65-F5344CB8AC3E}">
        <p14:creationId xmlns:p14="http://schemas.microsoft.com/office/powerpoint/2010/main" val="148492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F505F-3B82-47F7-8805-D91455D29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07D9E4-88D4-4071-A7EC-93675E4F4BF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10BAD8-A079-43BD-829F-87DAC18A3694}"/>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16CDBE-B7CB-4060-96B0-E841C2217F05}"/>
              </a:ext>
            </a:extLst>
          </p:cNvPr>
          <p:cNvSpPr>
            <a:spLocks noGrp="1"/>
          </p:cNvSpPr>
          <p:nvPr>
            <p:ph type="dt" sz="half" idx="10"/>
          </p:nvPr>
        </p:nvSpPr>
        <p:spPr/>
        <p:txBody>
          <a:bodyPr/>
          <a:lstStyle/>
          <a:p>
            <a:fld id="{9C97B8F9-E6AA-4F57-93FB-1A77C2908B48}" type="datetimeFigureOut">
              <a:rPr lang="en-US" smtClean="0"/>
              <a:t>2/17/2019</a:t>
            </a:fld>
            <a:endParaRPr lang="en-US" dirty="0"/>
          </a:p>
        </p:txBody>
      </p:sp>
      <p:sp>
        <p:nvSpPr>
          <p:cNvPr id="6" name="Footer Placeholder 5">
            <a:extLst>
              <a:ext uri="{FF2B5EF4-FFF2-40B4-BE49-F238E27FC236}">
                <a16:creationId xmlns:a16="http://schemas.microsoft.com/office/drawing/2014/main" id="{E35FA491-4E88-4A96-81E8-53A98C059C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F00642-8567-4DBD-8909-2C5DDD5FC6AA}"/>
              </a:ext>
            </a:extLst>
          </p:cNvPr>
          <p:cNvSpPr>
            <a:spLocks noGrp="1"/>
          </p:cNvSpPr>
          <p:nvPr>
            <p:ph type="sldNum" sz="quarter" idx="12"/>
          </p:nvPr>
        </p:nvSpPr>
        <p:spPr/>
        <p:txBody>
          <a:bodyPr/>
          <a:lstStyle/>
          <a:p>
            <a:fld id="{AF157F69-3C2B-437E-8E5A-7CC3C4B1DC99}" type="slidenum">
              <a:rPr lang="en-US" smtClean="0"/>
              <a:t>‹#›</a:t>
            </a:fld>
            <a:endParaRPr lang="en-US" dirty="0"/>
          </a:p>
        </p:txBody>
      </p:sp>
    </p:spTree>
    <p:extLst>
      <p:ext uri="{BB962C8B-B14F-4D97-AF65-F5344CB8AC3E}">
        <p14:creationId xmlns:p14="http://schemas.microsoft.com/office/powerpoint/2010/main" val="91206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FCDC-53C9-4FD1-9D9F-F23379A69A0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453A9F-DF7F-4CD8-A150-270C0F2268D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0A21E3A-85D8-44CF-B068-3EC24B02FA0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A92441-ECF8-43B6-81AC-E9E20EB88B0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0C381BB-C5B3-4F88-AAF5-F9D40E55178C}"/>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F782DF-2BAF-43B7-BDBE-12ECB8A080B5}"/>
              </a:ext>
            </a:extLst>
          </p:cNvPr>
          <p:cNvSpPr>
            <a:spLocks noGrp="1"/>
          </p:cNvSpPr>
          <p:nvPr>
            <p:ph type="dt" sz="half" idx="10"/>
          </p:nvPr>
        </p:nvSpPr>
        <p:spPr/>
        <p:txBody>
          <a:bodyPr/>
          <a:lstStyle/>
          <a:p>
            <a:fld id="{9C97B8F9-E6AA-4F57-93FB-1A77C2908B48}" type="datetimeFigureOut">
              <a:rPr lang="en-US" smtClean="0"/>
              <a:t>2/17/2019</a:t>
            </a:fld>
            <a:endParaRPr lang="en-US" dirty="0"/>
          </a:p>
        </p:txBody>
      </p:sp>
      <p:sp>
        <p:nvSpPr>
          <p:cNvPr id="8" name="Footer Placeholder 7">
            <a:extLst>
              <a:ext uri="{FF2B5EF4-FFF2-40B4-BE49-F238E27FC236}">
                <a16:creationId xmlns:a16="http://schemas.microsoft.com/office/drawing/2014/main" id="{CAB06EEF-5339-4392-9D46-37285D9617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2FCD84C-E04B-4D57-9831-FD9F13C8A775}"/>
              </a:ext>
            </a:extLst>
          </p:cNvPr>
          <p:cNvSpPr>
            <a:spLocks noGrp="1"/>
          </p:cNvSpPr>
          <p:nvPr>
            <p:ph type="sldNum" sz="quarter" idx="12"/>
          </p:nvPr>
        </p:nvSpPr>
        <p:spPr/>
        <p:txBody>
          <a:bodyPr/>
          <a:lstStyle/>
          <a:p>
            <a:fld id="{AF157F69-3C2B-437E-8E5A-7CC3C4B1DC99}" type="slidenum">
              <a:rPr lang="en-US" smtClean="0"/>
              <a:t>‹#›</a:t>
            </a:fld>
            <a:endParaRPr lang="en-US" dirty="0"/>
          </a:p>
        </p:txBody>
      </p:sp>
    </p:spTree>
    <p:extLst>
      <p:ext uri="{BB962C8B-B14F-4D97-AF65-F5344CB8AC3E}">
        <p14:creationId xmlns:p14="http://schemas.microsoft.com/office/powerpoint/2010/main" val="2745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A641B-6C7C-41A3-ACA3-09E2CF47AA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8D1CEC-280E-4D82-A085-09380DCAD356}"/>
              </a:ext>
            </a:extLst>
          </p:cNvPr>
          <p:cNvSpPr>
            <a:spLocks noGrp="1"/>
          </p:cNvSpPr>
          <p:nvPr>
            <p:ph type="dt" sz="half" idx="10"/>
          </p:nvPr>
        </p:nvSpPr>
        <p:spPr/>
        <p:txBody>
          <a:bodyPr/>
          <a:lstStyle/>
          <a:p>
            <a:fld id="{9C97B8F9-E6AA-4F57-93FB-1A77C2908B48}" type="datetimeFigureOut">
              <a:rPr lang="en-US" smtClean="0"/>
              <a:t>2/17/2019</a:t>
            </a:fld>
            <a:endParaRPr lang="en-US" dirty="0"/>
          </a:p>
        </p:txBody>
      </p:sp>
      <p:sp>
        <p:nvSpPr>
          <p:cNvPr id="4" name="Footer Placeholder 3">
            <a:extLst>
              <a:ext uri="{FF2B5EF4-FFF2-40B4-BE49-F238E27FC236}">
                <a16:creationId xmlns:a16="http://schemas.microsoft.com/office/drawing/2014/main" id="{A4CC91DA-F66D-44E1-ACD3-8B0E1245DA6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5F4AFAD-D057-40DE-8773-2F991733DC81}"/>
              </a:ext>
            </a:extLst>
          </p:cNvPr>
          <p:cNvSpPr>
            <a:spLocks noGrp="1"/>
          </p:cNvSpPr>
          <p:nvPr>
            <p:ph type="sldNum" sz="quarter" idx="12"/>
          </p:nvPr>
        </p:nvSpPr>
        <p:spPr/>
        <p:txBody>
          <a:bodyPr/>
          <a:lstStyle/>
          <a:p>
            <a:fld id="{AF157F69-3C2B-437E-8E5A-7CC3C4B1DC99}" type="slidenum">
              <a:rPr lang="en-US" smtClean="0"/>
              <a:t>‹#›</a:t>
            </a:fld>
            <a:endParaRPr lang="en-US" dirty="0"/>
          </a:p>
        </p:txBody>
      </p:sp>
    </p:spTree>
    <p:extLst>
      <p:ext uri="{BB962C8B-B14F-4D97-AF65-F5344CB8AC3E}">
        <p14:creationId xmlns:p14="http://schemas.microsoft.com/office/powerpoint/2010/main" val="109538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30F9D-74A7-4F77-88F3-6F5EA3F989BD}"/>
              </a:ext>
            </a:extLst>
          </p:cNvPr>
          <p:cNvSpPr>
            <a:spLocks noGrp="1"/>
          </p:cNvSpPr>
          <p:nvPr>
            <p:ph type="dt" sz="half" idx="10"/>
          </p:nvPr>
        </p:nvSpPr>
        <p:spPr/>
        <p:txBody>
          <a:bodyPr/>
          <a:lstStyle/>
          <a:p>
            <a:fld id="{9C97B8F9-E6AA-4F57-93FB-1A77C2908B48}" type="datetimeFigureOut">
              <a:rPr lang="en-US" smtClean="0"/>
              <a:t>2/17/2019</a:t>
            </a:fld>
            <a:endParaRPr lang="en-US" dirty="0"/>
          </a:p>
        </p:txBody>
      </p:sp>
      <p:sp>
        <p:nvSpPr>
          <p:cNvPr id="3" name="Footer Placeholder 2">
            <a:extLst>
              <a:ext uri="{FF2B5EF4-FFF2-40B4-BE49-F238E27FC236}">
                <a16:creationId xmlns:a16="http://schemas.microsoft.com/office/drawing/2014/main" id="{7ECA0E54-9DBE-49DE-B2A7-F5561ED7A3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5FFD2BC-C9EF-4777-A35C-168FF888F767}"/>
              </a:ext>
            </a:extLst>
          </p:cNvPr>
          <p:cNvSpPr>
            <a:spLocks noGrp="1"/>
          </p:cNvSpPr>
          <p:nvPr>
            <p:ph type="sldNum" sz="quarter" idx="12"/>
          </p:nvPr>
        </p:nvSpPr>
        <p:spPr/>
        <p:txBody>
          <a:bodyPr/>
          <a:lstStyle/>
          <a:p>
            <a:fld id="{AF157F69-3C2B-437E-8E5A-7CC3C4B1DC99}" type="slidenum">
              <a:rPr lang="en-US" smtClean="0"/>
              <a:t>‹#›</a:t>
            </a:fld>
            <a:endParaRPr lang="en-US" dirty="0"/>
          </a:p>
        </p:txBody>
      </p:sp>
    </p:spTree>
    <p:extLst>
      <p:ext uri="{BB962C8B-B14F-4D97-AF65-F5344CB8AC3E}">
        <p14:creationId xmlns:p14="http://schemas.microsoft.com/office/powerpoint/2010/main" val="1723694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F34B-09B0-4A53-88B2-4D44C3AF87E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A5243FA-E925-4A21-87D4-D3A081B1B3B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242A33-1FF8-4E85-B020-062BA4DC0D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002C583A-149A-478B-BC6B-C721B7556E19}"/>
              </a:ext>
            </a:extLst>
          </p:cNvPr>
          <p:cNvSpPr>
            <a:spLocks noGrp="1"/>
          </p:cNvSpPr>
          <p:nvPr>
            <p:ph type="dt" sz="half" idx="10"/>
          </p:nvPr>
        </p:nvSpPr>
        <p:spPr/>
        <p:txBody>
          <a:bodyPr/>
          <a:lstStyle/>
          <a:p>
            <a:fld id="{9C97B8F9-E6AA-4F57-93FB-1A77C2908B48}" type="datetimeFigureOut">
              <a:rPr lang="en-US" smtClean="0"/>
              <a:t>2/17/2019</a:t>
            </a:fld>
            <a:endParaRPr lang="en-US" dirty="0"/>
          </a:p>
        </p:txBody>
      </p:sp>
      <p:sp>
        <p:nvSpPr>
          <p:cNvPr id="6" name="Footer Placeholder 5">
            <a:extLst>
              <a:ext uri="{FF2B5EF4-FFF2-40B4-BE49-F238E27FC236}">
                <a16:creationId xmlns:a16="http://schemas.microsoft.com/office/drawing/2014/main" id="{8537A746-56F0-44FF-9B9F-4642F350A5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82AEC2A-BBA2-4D1D-A6B8-009C87044E8B}"/>
              </a:ext>
            </a:extLst>
          </p:cNvPr>
          <p:cNvSpPr>
            <a:spLocks noGrp="1"/>
          </p:cNvSpPr>
          <p:nvPr>
            <p:ph type="sldNum" sz="quarter" idx="12"/>
          </p:nvPr>
        </p:nvSpPr>
        <p:spPr/>
        <p:txBody>
          <a:bodyPr/>
          <a:lstStyle/>
          <a:p>
            <a:fld id="{AF157F69-3C2B-437E-8E5A-7CC3C4B1DC99}" type="slidenum">
              <a:rPr lang="en-US" smtClean="0"/>
              <a:t>‹#›</a:t>
            </a:fld>
            <a:endParaRPr lang="en-US" dirty="0"/>
          </a:p>
        </p:txBody>
      </p:sp>
    </p:spTree>
    <p:extLst>
      <p:ext uri="{BB962C8B-B14F-4D97-AF65-F5344CB8AC3E}">
        <p14:creationId xmlns:p14="http://schemas.microsoft.com/office/powerpoint/2010/main" val="1979550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8A80-7D7F-4F00-AB0B-D1A108CDB4F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1C7AAB7-7F6F-4EA8-A4EA-8401956841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id="{AAB2163C-8262-4995-BD79-36C3767C212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90F5FB5-4CAF-45E2-85D5-8023723A337C}"/>
              </a:ext>
            </a:extLst>
          </p:cNvPr>
          <p:cNvSpPr>
            <a:spLocks noGrp="1"/>
          </p:cNvSpPr>
          <p:nvPr>
            <p:ph type="dt" sz="half" idx="10"/>
          </p:nvPr>
        </p:nvSpPr>
        <p:spPr/>
        <p:txBody>
          <a:bodyPr/>
          <a:lstStyle/>
          <a:p>
            <a:fld id="{9C97B8F9-E6AA-4F57-93FB-1A77C2908B48}" type="datetimeFigureOut">
              <a:rPr lang="en-US" smtClean="0"/>
              <a:t>2/17/2019</a:t>
            </a:fld>
            <a:endParaRPr lang="en-US" dirty="0"/>
          </a:p>
        </p:txBody>
      </p:sp>
      <p:sp>
        <p:nvSpPr>
          <p:cNvPr id="6" name="Footer Placeholder 5">
            <a:extLst>
              <a:ext uri="{FF2B5EF4-FFF2-40B4-BE49-F238E27FC236}">
                <a16:creationId xmlns:a16="http://schemas.microsoft.com/office/drawing/2014/main" id="{A2AC7CCE-CB37-44D5-BB86-21D3D67274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E43F6A-912C-4954-B955-25A6DD7A731A}"/>
              </a:ext>
            </a:extLst>
          </p:cNvPr>
          <p:cNvSpPr>
            <a:spLocks noGrp="1"/>
          </p:cNvSpPr>
          <p:nvPr>
            <p:ph type="sldNum" sz="quarter" idx="12"/>
          </p:nvPr>
        </p:nvSpPr>
        <p:spPr/>
        <p:txBody>
          <a:bodyPr/>
          <a:lstStyle/>
          <a:p>
            <a:fld id="{AF157F69-3C2B-437E-8E5A-7CC3C4B1DC99}" type="slidenum">
              <a:rPr lang="en-US" smtClean="0"/>
              <a:t>‹#›</a:t>
            </a:fld>
            <a:endParaRPr lang="en-US" dirty="0"/>
          </a:p>
        </p:txBody>
      </p:sp>
    </p:spTree>
    <p:extLst>
      <p:ext uri="{BB962C8B-B14F-4D97-AF65-F5344CB8AC3E}">
        <p14:creationId xmlns:p14="http://schemas.microsoft.com/office/powerpoint/2010/main" val="1717581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CFD216-98F2-4040-AFD1-9A0E19C059A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B27DA6-01EE-40CA-997A-E5415D1E5B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9541A-FEC5-472D-904B-635C49F3EF5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97B8F9-E6AA-4F57-93FB-1A77C2908B48}" type="datetimeFigureOut">
              <a:rPr lang="en-US" smtClean="0"/>
              <a:t>2/17/2019</a:t>
            </a:fld>
            <a:endParaRPr lang="en-US" dirty="0"/>
          </a:p>
        </p:txBody>
      </p:sp>
      <p:sp>
        <p:nvSpPr>
          <p:cNvPr id="5" name="Footer Placeholder 4">
            <a:extLst>
              <a:ext uri="{FF2B5EF4-FFF2-40B4-BE49-F238E27FC236}">
                <a16:creationId xmlns:a16="http://schemas.microsoft.com/office/drawing/2014/main" id="{5B185A5B-C321-4F0B-A852-0F516FD758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AC03537-F3C4-4F17-8F60-227AF008DD3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157F69-3C2B-437E-8E5A-7CC3C4B1DC99}" type="slidenum">
              <a:rPr lang="en-US" smtClean="0"/>
              <a:t>‹#›</a:t>
            </a:fld>
            <a:endParaRPr lang="en-US" dirty="0"/>
          </a:p>
        </p:txBody>
      </p:sp>
    </p:spTree>
    <p:extLst>
      <p:ext uri="{BB962C8B-B14F-4D97-AF65-F5344CB8AC3E}">
        <p14:creationId xmlns:p14="http://schemas.microsoft.com/office/powerpoint/2010/main" val="3089508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9.png"/><Relationship Id="rId18" Type="http://schemas.openxmlformats.org/officeDocument/2006/relationships/image" Target="../media/image12.png"/><Relationship Id="rId3" Type="http://schemas.openxmlformats.org/officeDocument/2006/relationships/image" Target="../media/image4.jpg"/><Relationship Id="rId7" Type="http://schemas.openxmlformats.org/officeDocument/2006/relationships/image" Target="../media/image13.png"/><Relationship Id="rId12" Type="http://schemas.openxmlformats.org/officeDocument/2006/relationships/image" Target="../media/image8.jp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7.jpg"/><Relationship Id="rId5" Type="http://schemas.openxmlformats.org/officeDocument/2006/relationships/image" Target="../media/image17.png"/><Relationship Id="rId15" Type="http://schemas.openxmlformats.org/officeDocument/2006/relationships/image" Target="../media/image19.png"/><Relationship Id="rId10" Type="http://schemas.openxmlformats.org/officeDocument/2006/relationships/image" Target="../media/image6.jpg"/><Relationship Id="rId4" Type="http://schemas.openxmlformats.org/officeDocument/2006/relationships/image" Target="../media/image16.png"/><Relationship Id="rId9" Type="http://schemas.openxmlformats.org/officeDocument/2006/relationships/image" Target="../media/image5.png"/><Relationship Id="rId14" Type="http://schemas.openxmlformats.org/officeDocument/2006/relationships/image" Target="../media/image10.jp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jp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4.jpe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4.jpeg"/><Relationship Id="rId7" Type="http://schemas.openxmlformats.org/officeDocument/2006/relationships/image" Target="../media/image8.jpg"/><Relationship Id="rId12"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28.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chart" Target="../charts/char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jp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47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2" name="Title 11"/>
          <p:cNvSpPr>
            <a:spLocks noGrp="1"/>
          </p:cNvSpPr>
          <p:nvPr>
            <p:ph type="ctrTitle"/>
          </p:nvPr>
        </p:nvSpPr>
        <p:spPr>
          <a:xfrm>
            <a:off x="1143000" y="1638300"/>
            <a:ext cx="6858000" cy="1790700"/>
          </a:xfrm>
        </p:spPr>
        <p:txBody>
          <a:bodyPr>
            <a:normAutofit fontScale="90000"/>
          </a:bodyPr>
          <a:lstStyle/>
          <a:p>
            <a:br>
              <a:rPr lang="en-US" dirty="0">
                <a:latin typeface="Century Gothic" panose="020B0502020202020204" pitchFamily="34" charset="0"/>
              </a:rPr>
            </a:br>
            <a:r>
              <a:rPr lang="en-US" b="1" dirty="0">
                <a:solidFill>
                  <a:schemeClr val="accent2"/>
                </a:solidFill>
                <a:latin typeface="Century Gothic" panose="020B0502020202020204" pitchFamily="34" charset="0"/>
              </a:rPr>
              <a:t>2019</a:t>
            </a:r>
            <a:br>
              <a:rPr lang="en-US" b="1" dirty="0">
                <a:latin typeface="Century Gothic" panose="020B0502020202020204" pitchFamily="34" charset="0"/>
              </a:rPr>
            </a:br>
            <a:r>
              <a:rPr lang="en-US" b="1" dirty="0">
                <a:solidFill>
                  <a:schemeClr val="bg1"/>
                </a:solidFill>
                <a:latin typeface="Century Gothic" panose="020B0502020202020204" pitchFamily="34" charset="0"/>
              </a:rPr>
              <a:t>Kuwait Energy Outlook</a:t>
            </a:r>
          </a:p>
        </p:txBody>
      </p:sp>
      <p:sp>
        <p:nvSpPr>
          <p:cNvPr id="13" name="Subtitle 12"/>
          <p:cNvSpPr>
            <a:spLocks noGrp="1"/>
          </p:cNvSpPr>
          <p:nvPr>
            <p:ph type="subTitle" idx="1"/>
          </p:nvPr>
        </p:nvSpPr>
        <p:spPr>
          <a:xfrm>
            <a:off x="1143000" y="3602038"/>
            <a:ext cx="6858000" cy="1036223"/>
          </a:xfrm>
        </p:spPr>
        <p:txBody>
          <a:bodyPr/>
          <a:lstStyle/>
          <a:p>
            <a:r>
              <a:rPr lang="en-US" b="1" dirty="0">
                <a:solidFill>
                  <a:schemeClr val="accent2"/>
                </a:solidFill>
                <a:latin typeface="Century Gothic" panose="020B0502020202020204" pitchFamily="34" charset="0"/>
              </a:rPr>
              <a:t>Sustaining Prosperity Through Strategic Energy Management</a:t>
            </a:r>
          </a:p>
          <a:p>
            <a:endParaRPr lang="en-US" sz="1350" b="1" dirty="0">
              <a:solidFill>
                <a:srgbClr val="002060"/>
              </a:solidFill>
              <a:latin typeface="Century Gothic" panose="020B0502020202020204" pitchFamily="34" charset="0"/>
            </a:endParaRPr>
          </a:p>
          <a:p>
            <a:pPr>
              <a:spcBef>
                <a:spcPts val="0"/>
              </a:spcBef>
            </a:pPr>
            <a:r>
              <a:rPr lang="en-US" sz="1200" dirty="0">
                <a:solidFill>
                  <a:schemeClr val="bg1"/>
                </a:solidFill>
                <a:latin typeface="Century Gothic" panose="020B0502020202020204" pitchFamily="34" charset="0"/>
              </a:rPr>
              <a:t>17 February 2019</a:t>
            </a:r>
          </a:p>
          <a:p>
            <a:pPr>
              <a:lnSpc>
                <a:spcPct val="150000"/>
              </a:lnSpc>
              <a:spcBef>
                <a:spcPts val="0"/>
              </a:spcBef>
            </a:pPr>
            <a:r>
              <a:rPr lang="en-US" sz="1200" dirty="0">
                <a:solidFill>
                  <a:schemeClr val="bg1"/>
                </a:solidFill>
                <a:latin typeface="Century Gothic" panose="020B0502020202020204" pitchFamily="34" charset="0"/>
              </a:rPr>
              <a:t>Kuwait Institute for Scientific Research, Kuwait</a:t>
            </a:r>
          </a:p>
        </p:txBody>
      </p:sp>
      <p:sp>
        <p:nvSpPr>
          <p:cNvPr id="7" name="Subtitle 12">
            <a:extLst>
              <a:ext uri="{FF2B5EF4-FFF2-40B4-BE49-F238E27FC236}">
                <a16:creationId xmlns:a16="http://schemas.microsoft.com/office/drawing/2014/main" id="{F04042B8-427C-426B-84A1-ACF2722E4A3A}"/>
              </a:ext>
            </a:extLst>
          </p:cNvPr>
          <p:cNvSpPr txBox="1">
            <a:spLocks/>
          </p:cNvSpPr>
          <p:nvPr/>
        </p:nvSpPr>
        <p:spPr>
          <a:xfrm>
            <a:off x="2200275" y="5383505"/>
            <a:ext cx="4743450" cy="42567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50000"/>
              </a:lnSpc>
              <a:spcBef>
                <a:spcPts val="0"/>
              </a:spcBef>
            </a:pPr>
            <a:r>
              <a:rPr lang="en-US" sz="1200" b="1" dirty="0">
                <a:solidFill>
                  <a:schemeClr val="bg1"/>
                </a:solidFill>
                <a:latin typeface="Century Gothic" panose="020B0502020202020204" pitchFamily="34" charset="0"/>
              </a:rPr>
              <a:t>Energy and Building Research Center</a:t>
            </a:r>
          </a:p>
        </p:txBody>
      </p:sp>
      <p:sp>
        <p:nvSpPr>
          <p:cNvPr id="8" name="Subtitle 12">
            <a:extLst>
              <a:ext uri="{FF2B5EF4-FFF2-40B4-BE49-F238E27FC236}">
                <a16:creationId xmlns:a16="http://schemas.microsoft.com/office/drawing/2014/main" id="{C39194B9-36CD-4868-BE96-98949BEFF2AC}"/>
              </a:ext>
            </a:extLst>
          </p:cNvPr>
          <p:cNvSpPr txBox="1">
            <a:spLocks/>
          </p:cNvSpPr>
          <p:nvPr/>
        </p:nvSpPr>
        <p:spPr>
          <a:xfrm>
            <a:off x="2200275" y="5655240"/>
            <a:ext cx="4743450" cy="42567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50000"/>
              </a:lnSpc>
              <a:spcBef>
                <a:spcPts val="0"/>
              </a:spcBef>
            </a:pPr>
            <a:r>
              <a:rPr lang="en-US" sz="1200" b="1" dirty="0">
                <a:solidFill>
                  <a:schemeClr val="bg1"/>
                </a:solidFill>
                <a:latin typeface="Century Gothic" panose="020B0502020202020204" pitchFamily="34" charset="0"/>
              </a:rPr>
              <a:t>KISR</a:t>
            </a:r>
          </a:p>
        </p:txBody>
      </p:sp>
    </p:spTree>
    <p:extLst>
      <p:ext uri="{BB962C8B-B14F-4D97-AF65-F5344CB8AC3E}">
        <p14:creationId xmlns:p14="http://schemas.microsoft.com/office/powerpoint/2010/main" val="8255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AD5D24C-43EA-4845-AE22-3F6E440450F5}"/>
              </a:ext>
            </a:extLst>
          </p:cNvPr>
          <p:cNvSpPr txBox="1"/>
          <p:nvPr/>
        </p:nvSpPr>
        <p:spPr>
          <a:xfrm flipH="1">
            <a:off x="0" y="0"/>
            <a:ext cx="7550150"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Collaboration ...</a:t>
            </a:r>
          </a:p>
        </p:txBody>
      </p:sp>
      <p:sp>
        <p:nvSpPr>
          <p:cNvPr id="19" name="TextBox 18">
            <a:extLst>
              <a:ext uri="{FF2B5EF4-FFF2-40B4-BE49-F238E27FC236}">
                <a16:creationId xmlns:a16="http://schemas.microsoft.com/office/drawing/2014/main" id="{1C20F352-A395-4FE6-8A75-A576AC8AEC23}"/>
              </a:ext>
            </a:extLst>
          </p:cNvPr>
          <p:cNvSpPr txBox="1"/>
          <p:nvPr/>
        </p:nvSpPr>
        <p:spPr>
          <a:xfrm>
            <a:off x="105465" y="765026"/>
            <a:ext cx="8933070" cy="3877985"/>
          </a:xfrm>
          <a:prstGeom prst="rect">
            <a:avLst/>
          </a:prstGeom>
          <a:noFill/>
        </p:spPr>
        <p:txBody>
          <a:bodyPr wrap="square" rtlCol="0">
            <a:spAutoFit/>
          </a:bodyPr>
          <a:lstStyle/>
          <a:p>
            <a:pPr marL="342900" indent="-342900">
              <a:buBlip>
                <a:blip r:embed="rId3"/>
              </a:buBlip>
            </a:pPr>
            <a:r>
              <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National:</a:t>
            </a:r>
          </a:p>
          <a:p>
            <a:pPr marL="342900" indent="-342900">
              <a:buBlip>
                <a:blip r:embed="rId3"/>
              </a:buBlip>
            </a:pPr>
            <a:endParaRPr lang="en-US" sz="2400" dirty="0">
              <a:solidFill>
                <a:schemeClr val="accent1">
                  <a:lumMod val="50000"/>
                </a:schemeClr>
              </a:solidFill>
              <a:latin typeface="Segoe UI" panose="020B0502040204020203" pitchFamily="34" charset="0"/>
              <a:cs typeface="Segoe UI" panose="020B0502040204020203" pitchFamily="34" charset="0"/>
            </a:endParaRPr>
          </a:p>
          <a:p>
            <a:pPr marL="342900" indent="-342900">
              <a:buBlip>
                <a:blip r:embed="rId3"/>
              </a:buBlip>
            </a:pPr>
            <a:endParaRPr lang="en-US" sz="2400" dirty="0">
              <a:solidFill>
                <a:schemeClr val="accent1">
                  <a:lumMod val="50000"/>
                </a:schemeClr>
              </a:solidFill>
              <a:latin typeface="Segoe UI" panose="020B0502040204020203" pitchFamily="34" charset="0"/>
              <a:cs typeface="Segoe UI" panose="020B0502040204020203" pitchFamily="34" charset="0"/>
            </a:endParaRPr>
          </a:p>
          <a:p>
            <a:pPr marL="342900" indent="-342900">
              <a:buBlip>
                <a:blip r:embed="rId3"/>
              </a:buBlip>
            </a:pPr>
            <a:endParaRPr lang="en-US" sz="2400" dirty="0">
              <a:solidFill>
                <a:schemeClr val="accent1">
                  <a:lumMod val="50000"/>
                </a:schemeClr>
              </a:solidFill>
              <a:latin typeface="Segoe UI" panose="020B0502040204020203" pitchFamily="34" charset="0"/>
              <a:cs typeface="Segoe UI" panose="020B0502040204020203" pitchFamily="34" charset="0"/>
            </a:endParaRPr>
          </a:p>
          <a:p>
            <a:pPr marL="342900" indent="-342900">
              <a:buBlip>
                <a:blip r:embed="rId3"/>
              </a:buBlip>
            </a:pPr>
            <a:endParaRPr lang="en-US" sz="2400" dirty="0">
              <a:solidFill>
                <a:schemeClr val="accent1">
                  <a:lumMod val="50000"/>
                </a:schemeClr>
              </a:solidFill>
              <a:latin typeface="Segoe UI" panose="020B0502040204020203" pitchFamily="34" charset="0"/>
              <a:cs typeface="Segoe UI" panose="020B0502040204020203" pitchFamily="34" charset="0"/>
            </a:endParaRPr>
          </a:p>
          <a:p>
            <a:endParaRPr lang="en-US" sz="2400" dirty="0">
              <a:solidFill>
                <a:schemeClr val="accent1">
                  <a:lumMod val="50000"/>
                </a:schemeClr>
              </a:solidFill>
              <a:latin typeface="Segoe UI" panose="020B0502040204020203" pitchFamily="34" charset="0"/>
              <a:cs typeface="Segoe UI" panose="020B0502040204020203" pitchFamily="34" charset="0"/>
            </a:endParaRPr>
          </a:p>
          <a:p>
            <a:endParaRPr lang="en-US" dirty="0">
              <a:solidFill>
                <a:schemeClr val="accent1">
                  <a:lumMod val="50000"/>
                </a:schemeClr>
              </a:solidFill>
              <a:latin typeface="Segoe UI" panose="020B0502040204020203" pitchFamily="34" charset="0"/>
              <a:cs typeface="Segoe UI" panose="020B0502040204020203" pitchFamily="34" charset="0"/>
            </a:endParaRPr>
          </a:p>
          <a:p>
            <a:endParaRPr lang="en-US" dirty="0">
              <a:solidFill>
                <a:schemeClr val="accent1">
                  <a:lumMod val="50000"/>
                </a:schemeClr>
              </a:solidFill>
              <a:latin typeface="Segoe UI" panose="020B0502040204020203" pitchFamily="34" charset="0"/>
              <a:cs typeface="Segoe UI" panose="020B0502040204020203" pitchFamily="34" charset="0"/>
            </a:endParaRPr>
          </a:p>
          <a:p>
            <a:endParaRPr lang="en-US" dirty="0">
              <a:solidFill>
                <a:schemeClr val="accent1">
                  <a:lumMod val="50000"/>
                </a:schemeClr>
              </a:solidFill>
              <a:latin typeface="Segoe UI" panose="020B0502040204020203" pitchFamily="34" charset="0"/>
              <a:cs typeface="Segoe UI" panose="020B0502040204020203" pitchFamily="34" charset="0"/>
            </a:endParaRPr>
          </a:p>
          <a:p>
            <a:endPar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Blip>
                <a:blip r:embed="rId3"/>
              </a:buBlip>
            </a:pPr>
            <a:r>
              <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International:</a:t>
            </a:r>
          </a:p>
        </p:txBody>
      </p:sp>
      <p:grpSp>
        <p:nvGrpSpPr>
          <p:cNvPr id="2" name="Group 1">
            <a:extLst>
              <a:ext uri="{FF2B5EF4-FFF2-40B4-BE49-F238E27FC236}">
                <a16:creationId xmlns:a16="http://schemas.microsoft.com/office/drawing/2014/main" id="{C50EE349-A2FE-40FC-879E-0F994F8EEB99}"/>
              </a:ext>
            </a:extLst>
          </p:cNvPr>
          <p:cNvGrpSpPr/>
          <p:nvPr/>
        </p:nvGrpSpPr>
        <p:grpSpPr>
          <a:xfrm>
            <a:off x="2124099" y="4859437"/>
            <a:ext cx="4916418" cy="1114116"/>
            <a:chOff x="2354333" y="4790483"/>
            <a:chExt cx="4916418" cy="1114116"/>
          </a:xfrm>
        </p:grpSpPr>
        <p:grpSp>
          <p:nvGrpSpPr>
            <p:cNvPr id="18" name="Group 17">
              <a:extLst>
                <a:ext uri="{FF2B5EF4-FFF2-40B4-BE49-F238E27FC236}">
                  <a16:creationId xmlns:a16="http://schemas.microsoft.com/office/drawing/2014/main" id="{98A26257-8BF3-48B5-A25C-52B930BDD2C0}"/>
                </a:ext>
              </a:extLst>
            </p:cNvPr>
            <p:cNvGrpSpPr/>
            <p:nvPr/>
          </p:nvGrpSpPr>
          <p:grpSpPr>
            <a:xfrm>
              <a:off x="3067878" y="4971601"/>
              <a:ext cx="4202873" cy="925787"/>
              <a:chOff x="2942771" y="3983727"/>
              <a:chExt cx="3322084" cy="731771"/>
            </a:xfrm>
          </p:grpSpPr>
          <p:pic>
            <p:nvPicPr>
              <p:cNvPr id="12" name="Picture 11">
                <a:extLst>
                  <a:ext uri="{FF2B5EF4-FFF2-40B4-BE49-F238E27FC236}">
                    <a16:creationId xmlns:a16="http://schemas.microsoft.com/office/drawing/2014/main" id="{EB272052-72CA-4596-A4B7-27ACAA0F2FC4}"/>
                  </a:ext>
                </a:extLst>
              </p:cNvPr>
              <p:cNvPicPr>
                <a:picLocks noChangeAspect="1"/>
              </p:cNvPicPr>
              <p:nvPr/>
            </p:nvPicPr>
            <p:blipFill>
              <a:blip r:embed="rId4"/>
              <a:stretch>
                <a:fillRect/>
              </a:stretch>
            </p:blipFill>
            <p:spPr>
              <a:xfrm>
                <a:off x="2942771" y="3983727"/>
                <a:ext cx="1564745" cy="731771"/>
              </a:xfrm>
              <a:prstGeom prst="rect">
                <a:avLst/>
              </a:prstGeom>
            </p:spPr>
          </p:pic>
          <p:pic>
            <p:nvPicPr>
              <p:cNvPr id="13" name="Graphic 12">
                <a:extLst>
                  <a:ext uri="{FF2B5EF4-FFF2-40B4-BE49-F238E27FC236}">
                    <a16:creationId xmlns:a16="http://schemas.microsoft.com/office/drawing/2014/main" id="{13120277-8E3D-4DB7-80D8-4BC270724C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0" y="4027610"/>
                <a:ext cx="1692855" cy="676151"/>
              </a:xfrm>
              <a:prstGeom prst="rect">
                <a:avLst/>
              </a:prstGeom>
            </p:spPr>
          </p:pic>
        </p:grpSp>
        <p:pic>
          <p:nvPicPr>
            <p:cNvPr id="22" name="Picture 21">
              <a:extLst>
                <a:ext uri="{FF2B5EF4-FFF2-40B4-BE49-F238E27FC236}">
                  <a16:creationId xmlns:a16="http://schemas.microsoft.com/office/drawing/2014/main" id="{36BD6ED2-1F3F-4E9A-AB27-85A6CFC82F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4333" y="4790483"/>
              <a:ext cx="548661" cy="1114116"/>
            </a:xfrm>
            <a:prstGeom prst="rect">
              <a:avLst/>
            </a:prstGeom>
          </p:spPr>
        </p:pic>
      </p:grpSp>
      <p:grpSp>
        <p:nvGrpSpPr>
          <p:cNvPr id="33" name="Group 32">
            <a:extLst>
              <a:ext uri="{FF2B5EF4-FFF2-40B4-BE49-F238E27FC236}">
                <a16:creationId xmlns:a16="http://schemas.microsoft.com/office/drawing/2014/main" id="{C4DEAC8F-D2A0-4AE2-B15C-2B07AFF622A6}"/>
              </a:ext>
            </a:extLst>
          </p:cNvPr>
          <p:cNvGrpSpPr/>
          <p:nvPr/>
        </p:nvGrpSpPr>
        <p:grpSpPr>
          <a:xfrm>
            <a:off x="105465" y="6439920"/>
            <a:ext cx="2001306" cy="349252"/>
            <a:chOff x="165100" y="6329021"/>
            <a:chExt cx="2437121" cy="425307"/>
          </a:xfrm>
        </p:grpSpPr>
        <p:pic>
          <p:nvPicPr>
            <p:cNvPr id="34" name="Picture 33" descr="A picture containing clipart&#10;&#10;Description generated with high confidence">
              <a:extLst>
                <a:ext uri="{FF2B5EF4-FFF2-40B4-BE49-F238E27FC236}">
                  <a16:creationId xmlns:a16="http://schemas.microsoft.com/office/drawing/2014/main" id="{C5A97A0E-045D-4074-A4F4-0F48264CB7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35" name="TextBox 34">
              <a:extLst>
                <a:ext uri="{FF2B5EF4-FFF2-40B4-BE49-F238E27FC236}">
                  <a16:creationId xmlns:a16="http://schemas.microsoft.com/office/drawing/2014/main" id="{FAE504BC-A8E5-4108-A53B-ECBA0B36F341}"/>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grpSp>
        <p:nvGrpSpPr>
          <p:cNvPr id="4" name="Group 3">
            <a:extLst>
              <a:ext uri="{FF2B5EF4-FFF2-40B4-BE49-F238E27FC236}">
                <a16:creationId xmlns:a16="http://schemas.microsoft.com/office/drawing/2014/main" id="{D6225CD0-9343-4D5D-8909-E427F52BF51F}"/>
              </a:ext>
            </a:extLst>
          </p:cNvPr>
          <p:cNvGrpSpPr/>
          <p:nvPr/>
        </p:nvGrpSpPr>
        <p:grpSpPr>
          <a:xfrm>
            <a:off x="1198838" y="1450655"/>
            <a:ext cx="6746324" cy="2420636"/>
            <a:chOff x="1149400" y="1387185"/>
            <a:chExt cx="7053765" cy="2530948"/>
          </a:xfrm>
        </p:grpSpPr>
        <p:pic>
          <p:nvPicPr>
            <p:cNvPr id="16" name="Picture 15">
              <a:extLst>
                <a:ext uri="{FF2B5EF4-FFF2-40B4-BE49-F238E27FC236}">
                  <a16:creationId xmlns:a16="http://schemas.microsoft.com/office/drawing/2014/main" id="{1539B94A-65AA-42F6-A27F-756B313765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1759" y="1507656"/>
              <a:ext cx="1581406" cy="1051276"/>
            </a:xfrm>
            <a:prstGeom prst="rect">
              <a:avLst/>
            </a:prstGeom>
          </p:spPr>
        </p:pic>
        <p:pic>
          <p:nvPicPr>
            <p:cNvPr id="17" name="Picture 16">
              <a:extLst>
                <a:ext uri="{FF2B5EF4-FFF2-40B4-BE49-F238E27FC236}">
                  <a16:creationId xmlns:a16="http://schemas.microsoft.com/office/drawing/2014/main" id="{76A1AC1E-80A4-471E-A3D2-77EC5D8BB1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7060" y="2772859"/>
              <a:ext cx="1018023" cy="1018023"/>
            </a:xfrm>
            <a:prstGeom prst="rect">
              <a:avLst/>
            </a:prstGeom>
          </p:spPr>
        </p:pic>
        <p:pic>
          <p:nvPicPr>
            <p:cNvPr id="20" name="Picture 19">
              <a:extLst>
                <a:ext uri="{FF2B5EF4-FFF2-40B4-BE49-F238E27FC236}">
                  <a16:creationId xmlns:a16="http://schemas.microsoft.com/office/drawing/2014/main" id="{CE5F6C26-987F-4453-905F-04BBABDAC6D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42427" y="1387185"/>
              <a:ext cx="1272529" cy="1272529"/>
            </a:xfrm>
            <a:prstGeom prst="rect">
              <a:avLst/>
            </a:prstGeom>
          </p:spPr>
        </p:pic>
        <p:pic>
          <p:nvPicPr>
            <p:cNvPr id="23" name="Picture 22">
              <a:extLst>
                <a:ext uri="{FF2B5EF4-FFF2-40B4-BE49-F238E27FC236}">
                  <a16:creationId xmlns:a16="http://schemas.microsoft.com/office/drawing/2014/main" id="{2C9761F4-BB38-4547-8602-95831026D0D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52098" y="2812902"/>
              <a:ext cx="1393279" cy="951694"/>
            </a:xfrm>
            <a:prstGeom prst="rect">
              <a:avLst/>
            </a:prstGeom>
          </p:spPr>
        </p:pic>
        <p:pic>
          <p:nvPicPr>
            <p:cNvPr id="24" name="Picture 23">
              <a:extLst>
                <a:ext uri="{FF2B5EF4-FFF2-40B4-BE49-F238E27FC236}">
                  <a16:creationId xmlns:a16="http://schemas.microsoft.com/office/drawing/2014/main" id="{0DC79411-850E-4F52-911F-2C1F471EB69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02052" y="1459160"/>
              <a:ext cx="1272529" cy="1272529"/>
            </a:xfrm>
            <a:prstGeom prst="rect">
              <a:avLst/>
            </a:prstGeom>
          </p:spPr>
        </p:pic>
        <p:pic>
          <p:nvPicPr>
            <p:cNvPr id="25" name="Picture 24">
              <a:extLst>
                <a:ext uri="{FF2B5EF4-FFF2-40B4-BE49-F238E27FC236}">
                  <a16:creationId xmlns:a16="http://schemas.microsoft.com/office/drawing/2014/main" id="{551C537E-7C29-4455-A721-69805C9C9F8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40015" y="1553159"/>
              <a:ext cx="1018023" cy="1018023"/>
            </a:xfrm>
            <a:prstGeom prst="rect">
              <a:avLst/>
            </a:prstGeom>
          </p:spPr>
        </p:pic>
        <p:pic>
          <p:nvPicPr>
            <p:cNvPr id="3" name="Picture 2">
              <a:extLst>
                <a:ext uri="{FF2B5EF4-FFF2-40B4-BE49-F238E27FC236}">
                  <a16:creationId xmlns:a16="http://schemas.microsoft.com/office/drawing/2014/main" id="{7F1C5689-99E4-4BD2-8CA6-95B035C0D1C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49400" y="2868376"/>
              <a:ext cx="2061015" cy="826991"/>
            </a:xfrm>
            <a:prstGeom prst="rect">
              <a:avLst/>
            </a:prstGeom>
          </p:spPr>
        </p:pic>
        <p:pic>
          <p:nvPicPr>
            <p:cNvPr id="5" name="Picture 4">
              <a:extLst>
                <a:ext uri="{FF2B5EF4-FFF2-40B4-BE49-F238E27FC236}">
                  <a16:creationId xmlns:a16="http://schemas.microsoft.com/office/drawing/2014/main" id="{EFB5F0F0-3BA3-41B8-A7DD-EA54B815992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46766" y="2750725"/>
              <a:ext cx="1200117" cy="1062289"/>
            </a:xfrm>
            <a:prstGeom prst="rect">
              <a:avLst/>
            </a:prstGeom>
          </p:spPr>
        </p:pic>
        <p:pic>
          <p:nvPicPr>
            <p:cNvPr id="9" name="Picture 8">
              <a:extLst>
                <a:ext uri="{FF2B5EF4-FFF2-40B4-BE49-F238E27FC236}">
                  <a16:creationId xmlns:a16="http://schemas.microsoft.com/office/drawing/2014/main" id="{C33D3061-6BD6-4921-9A5E-EB38682F43B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999485" y="2645604"/>
              <a:ext cx="1145979" cy="1272529"/>
            </a:xfrm>
            <a:prstGeom prst="rect">
              <a:avLst/>
            </a:prstGeom>
          </p:spPr>
        </p:pic>
        <p:pic>
          <p:nvPicPr>
            <p:cNvPr id="26" name="Picture 25">
              <a:extLst>
                <a:ext uri="{FF2B5EF4-FFF2-40B4-BE49-F238E27FC236}">
                  <a16:creationId xmlns:a16="http://schemas.microsoft.com/office/drawing/2014/main" id="{2F444361-58A4-4EA9-AA8B-E324ABF0CA7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880390" y="1686427"/>
              <a:ext cx="1556228" cy="890770"/>
            </a:xfrm>
            <a:prstGeom prst="rect">
              <a:avLst/>
            </a:prstGeom>
          </p:spPr>
        </p:pic>
      </p:grpSp>
    </p:spTree>
    <p:extLst>
      <p:ext uri="{BB962C8B-B14F-4D97-AF65-F5344CB8AC3E}">
        <p14:creationId xmlns:p14="http://schemas.microsoft.com/office/powerpoint/2010/main" val="303585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10" end="10"/>
                                            </p:txEl>
                                          </p:spTgt>
                                        </p:tgtEl>
                                        <p:attrNameLst>
                                          <p:attrName>style.visibility</p:attrName>
                                        </p:attrNameLst>
                                      </p:cBhvr>
                                      <p:to>
                                        <p:strVal val="visible"/>
                                      </p:to>
                                    </p:set>
                                    <p:animEffect transition="in" filter="fade">
                                      <p:cBhvr>
                                        <p:cTn id="17" dur="500"/>
                                        <p:tgtEl>
                                          <p:spTgt spid="19">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39B9008-160D-404A-A99A-8AD070C19493}"/>
              </a:ext>
            </a:extLst>
          </p:cNvPr>
          <p:cNvSpPr txBox="1"/>
          <p:nvPr/>
        </p:nvSpPr>
        <p:spPr>
          <a:xfrm flipH="1">
            <a:off x="0" y="0"/>
            <a:ext cx="7550150"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Objectives</a:t>
            </a:r>
          </a:p>
        </p:txBody>
      </p:sp>
      <p:sp>
        <p:nvSpPr>
          <p:cNvPr id="16" name="TextBox 15">
            <a:extLst>
              <a:ext uri="{FF2B5EF4-FFF2-40B4-BE49-F238E27FC236}">
                <a16:creationId xmlns:a16="http://schemas.microsoft.com/office/drawing/2014/main" id="{EDD05381-E877-4492-8B1F-C68A49CD230B}"/>
              </a:ext>
            </a:extLst>
          </p:cNvPr>
          <p:cNvSpPr txBox="1"/>
          <p:nvPr/>
        </p:nvSpPr>
        <p:spPr>
          <a:xfrm>
            <a:off x="105465" y="726764"/>
            <a:ext cx="8933070" cy="1284967"/>
          </a:xfrm>
          <a:prstGeom prst="rect">
            <a:avLst/>
          </a:prstGeom>
          <a:noFill/>
        </p:spPr>
        <p:txBody>
          <a:bodyPr wrap="square" rtlCol="0">
            <a:spAutoFit/>
          </a:bodyPr>
          <a:lstStyle/>
          <a:p>
            <a:pPr marL="342900" indent="-342900">
              <a:lnSpc>
                <a:spcPct val="150000"/>
              </a:lnSpc>
              <a:buBlip>
                <a:blip r:embed="rId3"/>
              </a:buBlip>
            </a:pPr>
            <a:r>
              <a:rPr lang="en-US" sz="20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Production of the Kuwait Energy Outlook (KEO) </a:t>
            </a:r>
            <a:r>
              <a:rPr lang="en-US" sz="20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annually</a:t>
            </a:r>
            <a:r>
              <a:rPr lang="en-US" sz="20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nSpc>
                <a:spcPct val="150000"/>
              </a:lnSpc>
            </a:pPr>
            <a:endParaRPr lang="en-US" sz="3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Blip>
                <a:blip r:embed="rId3"/>
              </a:buBlip>
            </a:pPr>
            <a:r>
              <a:rPr lang="en-US" sz="20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Strengthen the institutional capacity of the Kuwaiti professionals in the energy field.</a:t>
            </a:r>
          </a:p>
        </p:txBody>
      </p:sp>
      <p:sp>
        <p:nvSpPr>
          <p:cNvPr id="18" name="Rectangle 17">
            <a:extLst>
              <a:ext uri="{FF2B5EF4-FFF2-40B4-BE49-F238E27FC236}">
                <a16:creationId xmlns:a16="http://schemas.microsoft.com/office/drawing/2014/main" id="{AE037070-C2F7-4A9C-B5EE-0AC720CDB32B}"/>
              </a:ext>
            </a:extLst>
          </p:cNvPr>
          <p:cNvSpPr/>
          <p:nvPr/>
        </p:nvSpPr>
        <p:spPr>
          <a:xfrm>
            <a:off x="105465" y="2113039"/>
            <a:ext cx="6752535" cy="369332"/>
          </a:xfrm>
          <a:prstGeom prst="rect">
            <a:avLst/>
          </a:prstGeom>
        </p:spPr>
        <p:txBody>
          <a:bodyPr wrap="square">
            <a:spAutoFit/>
          </a:bodyPr>
          <a:lstStyle/>
          <a:p>
            <a:pPr marL="800100" lvl="1" indent="-342900" fontAlgn="base">
              <a:buBlip>
                <a:blip r:embed="rId3"/>
              </a:buBlip>
            </a:pPr>
            <a:r>
              <a:rPr lang="en-GB" b="1" i="1" u="sng"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Sustainable Development Goals (SDGs) 2030:</a:t>
            </a:r>
          </a:p>
        </p:txBody>
      </p:sp>
      <p:sp>
        <p:nvSpPr>
          <p:cNvPr id="19" name="Rectangle 18">
            <a:extLst>
              <a:ext uri="{FF2B5EF4-FFF2-40B4-BE49-F238E27FC236}">
                <a16:creationId xmlns:a16="http://schemas.microsoft.com/office/drawing/2014/main" id="{48AC7234-DB4C-400B-AF80-0199D77E94CA}"/>
              </a:ext>
            </a:extLst>
          </p:cNvPr>
          <p:cNvSpPr/>
          <p:nvPr/>
        </p:nvSpPr>
        <p:spPr>
          <a:xfrm>
            <a:off x="103670" y="4047238"/>
            <a:ext cx="6752535" cy="369332"/>
          </a:xfrm>
          <a:prstGeom prst="rect">
            <a:avLst/>
          </a:prstGeom>
        </p:spPr>
        <p:txBody>
          <a:bodyPr wrap="square">
            <a:spAutoFit/>
          </a:bodyPr>
          <a:lstStyle/>
          <a:p>
            <a:pPr marL="800100" lvl="1" indent="-342900" fontAlgn="base">
              <a:buBlip>
                <a:blip r:embed="rId3"/>
              </a:buBlip>
            </a:pPr>
            <a:r>
              <a:rPr lang="en-GB" b="1" i="1" u="sng" dirty="0">
                <a:solidFill>
                  <a:schemeClr val="accent1">
                    <a:lumMod val="75000"/>
                  </a:schemeClr>
                </a:solidFill>
                <a:latin typeface="Noto Sans" panose="020B0502040504020204" pitchFamily="34" charset="0"/>
                <a:ea typeface="Noto Sans" panose="020B0502040504020204" pitchFamily="34" charset="0"/>
                <a:cs typeface="Noto Sans" panose="020B0502040504020204" pitchFamily="34" charset="0"/>
              </a:rPr>
              <a:t>Kuwait National Development Plan (KNDP) 2035:</a:t>
            </a:r>
          </a:p>
        </p:txBody>
      </p:sp>
      <p:grpSp>
        <p:nvGrpSpPr>
          <p:cNvPr id="20" name="Group 19">
            <a:extLst>
              <a:ext uri="{FF2B5EF4-FFF2-40B4-BE49-F238E27FC236}">
                <a16:creationId xmlns:a16="http://schemas.microsoft.com/office/drawing/2014/main" id="{D3EFAE32-91FB-4391-8768-4038682A23D1}"/>
              </a:ext>
            </a:extLst>
          </p:cNvPr>
          <p:cNvGrpSpPr/>
          <p:nvPr/>
        </p:nvGrpSpPr>
        <p:grpSpPr>
          <a:xfrm>
            <a:off x="2352260" y="2641952"/>
            <a:ext cx="4876801" cy="1245705"/>
            <a:chOff x="2358886" y="2617302"/>
            <a:chExt cx="4876801" cy="1245705"/>
          </a:xfrm>
          <a:solidFill>
            <a:schemeClr val="accent1"/>
          </a:solidFill>
        </p:grpSpPr>
        <p:pic>
          <p:nvPicPr>
            <p:cNvPr id="21" name="Picture 20" descr="A close up of a sign&#10;&#10;Description generated with high confidence">
              <a:extLst>
                <a:ext uri="{FF2B5EF4-FFF2-40B4-BE49-F238E27FC236}">
                  <a16:creationId xmlns:a16="http://schemas.microsoft.com/office/drawing/2014/main" id="{4EEDCF81-81FF-4B1E-BCC9-49B89AF43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8886" y="2617302"/>
              <a:ext cx="1245705" cy="1245705"/>
            </a:xfrm>
            <a:prstGeom prst="rect">
              <a:avLst/>
            </a:prstGeom>
            <a:grpFill/>
          </p:spPr>
        </p:pic>
        <p:pic>
          <p:nvPicPr>
            <p:cNvPr id="22" name="Picture 21">
              <a:extLst>
                <a:ext uri="{FF2B5EF4-FFF2-40B4-BE49-F238E27FC236}">
                  <a16:creationId xmlns:a16="http://schemas.microsoft.com/office/drawing/2014/main" id="{D08C9B25-CD0A-4F60-85A1-A5B5FB6557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4434" y="2617302"/>
              <a:ext cx="1245705" cy="1245705"/>
            </a:xfrm>
            <a:prstGeom prst="rect">
              <a:avLst/>
            </a:prstGeom>
            <a:grpFill/>
          </p:spPr>
        </p:pic>
        <p:pic>
          <p:nvPicPr>
            <p:cNvPr id="23" name="Picture 22" descr="A close up of a logo&#10;&#10;Description generated with very high confidence">
              <a:extLst>
                <a:ext uri="{FF2B5EF4-FFF2-40B4-BE49-F238E27FC236}">
                  <a16:creationId xmlns:a16="http://schemas.microsoft.com/office/drawing/2014/main" id="{3DEC8441-C133-4DF6-98A8-63E1EF48C7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9982" y="2617302"/>
              <a:ext cx="1245705" cy="1245705"/>
            </a:xfrm>
            <a:prstGeom prst="rect">
              <a:avLst/>
            </a:prstGeom>
            <a:grpFill/>
          </p:spPr>
        </p:pic>
      </p:grpSp>
      <p:grpSp>
        <p:nvGrpSpPr>
          <p:cNvPr id="24" name="Group 23">
            <a:extLst>
              <a:ext uri="{FF2B5EF4-FFF2-40B4-BE49-F238E27FC236}">
                <a16:creationId xmlns:a16="http://schemas.microsoft.com/office/drawing/2014/main" id="{093BFE5A-DB95-480C-89B3-3F48C8AEA3CE}"/>
              </a:ext>
            </a:extLst>
          </p:cNvPr>
          <p:cNvGrpSpPr/>
          <p:nvPr/>
        </p:nvGrpSpPr>
        <p:grpSpPr>
          <a:xfrm>
            <a:off x="1931463" y="4482830"/>
            <a:ext cx="6022766" cy="1603040"/>
            <a:chOff x="1871828" y="4488265"/>
            <a:chExt cx="6022766" cy="1603040"/>
          </a:xfrm>
        </p:grpSpPr>
        <p:pic>
          <p:nvPicPr>
            <p:cNvPr id="25" name="Picture 24">
              <a:extLst>
                <a:ext uri="{FF2B5EF4-FFF2-40B4-BE49-F238E27FC236}">
                  <a16:creationId xmlns:a16="http://schemas.microsoft.com/office/drawing/2014/main" id="{E05B587D-93C3-44A8-911D-BCA795F504C2}"/>
                </a:ext>
              </a:extLst>
            </p:cNvPr>
            <p:cNvPicPr>
              <a:picLocks noChangeAspect="1"/>
            </p:cNvPicPr>
            <p:nvPr/>
          </p:nvPicPr>
          <p:blipFill>
            <a:blip r:embed="rId7"/>
            <a:stretch>
              <a:fillRect/>
            </a:stretch>
          </p:blipFill>
          <p:spPr>
            <a:xfrm>
              <a:off x="1871829" y="4488265"/>
              <a:ext cx="1245705" cy="1289160"/>
            </a:xfrm>
            <a:prstGeom prst="rect">
              <a:avLst/>
            </a:prstGeom>
          </p:spPr>
        </p:pic>
        <p:pic>
          <p:nvPicPr>
            <p:cNvPr id="26" name="Picture 25">
              <a:extLst>
                <a:ext uri="{FF2B5EF4-FFF2-40B4-BE49-F238E27FC236}">
                  <a16:creationId xmlns:a16="http://schemas.microsoft.com/office/drawing/2014/main" id="{53BDF563-81C5-4539-9F56-1D21E0771540}"/>
                </a:ext>
              </a:extLst>
            </p:cNvPr>
            <p:cNvPicPr>
              <a:picLocks noChangeAspect="1"/>
            </p:cNvPicPr>
            <p:nvPr/>
          </p:nvPicPr>
          <p:blipFill>
            <a:blip r:embed="rId8"/>
            <a:stretch>
              <a:fillRect/>
            </a:stretch>
          </p:blipFill>
          <p:spPr>
            <a:xfrm>
              <a:off x="4075043" y="4539675"/>
              <a:ext cx="1245705" cy="1237750"/>
            </a:xfrm>
            <a:prstGeom prst="rect">
              <a:avLst/>
            </a:prstGeom>
          </p:spPr>
        </p:pic>
        <p:pic>
          <p:nvPicPr>
            <p:cNvPr id="27" name="Picture 26">
              <a:extLst>
                <a:ext uri="{FF2B5EF4-FFF2-40B4-BE49-F238E27FC236}">
                  <a16:creationId xmlns:a16="http://schemas.microsoft.com/office/drawing/2014/main" id="{BDAF6963-6741-4763-AD17-777AC7CFCB7A}"/>
                </a:ext>
              </a:extLst>
            </p:cNvPr>
            <p:cNvPicPr>
              <a:picLocks noChangeAspect="1"/>
            </p:cNvPicPr>
            <p:nvPr/>
          </p:nvPicPr>
          <p:blipFill>
            <a:blip r:embed="rId9"/>
            <a:stretch>
              <a:fillRect/>
            </a:stretch>
          </p:blipFill>
          <p:spPr>
            <a:xfrm>
              <a:off x="6228987" y="4494891"/>
              <a:ext cx="1273815" cy="1261326"/>
            </a:xfrm>
            <a:prstGeom prst="rect">
              <a:avLst/>
            </a:prstGeom>
          </p:spPr>
        </p:pic>
        <p:sp>
          <p:nvSpPr>
            <p:cNvPr id="28" name="TextBox 27">
              <a:extLst>
                <a:ext uri="{FF2B5EF4-FFF2-40B4-BE49-F238E27FC236}">
                  <a16:creationId xmlns:a16="http://schemas.microsoft.com/office/drawing/2014/main" id="{928805BD-D35C-4D40-B871-026EC9632106}"/>
                </a:ext>
              </a:extLst>
            </p:cNvPr>
            <p:cNvSpPr txBox="1"/>
            <p:nvPr/>
          </p:nvSpPr>
          <p:spPr>
            <a:xfrm>
              <a:off x="1871828" y="5777425"/>
              <a:ext cx="1245705" cy="307777"/>
            </a:xfrm>
            <a:prstGeom prst="rect">
              <a:avLst/>
            </a:prstGeom>
            <a:noFill/>
          </p:spPr>
          <p:txBody>
            <a:bodyPr wrap="square" rtlCol="0">
              <a:spAutoFit/>
            </a:bodyPr>
            <a:lstStyle/>
            <a:p>
              <a:pPr algn="ctr"/>
              <a:r>
                <a:rPr lang="en-US" sz="1400" b="1" dirty="0">
                  <a:solidFill>
                    <a:srgbClr val="00B0F0"/>
                  </a:solidFill>
                  <a:latin typeface="Noto Sans" panose="020B0502040504020204" pitchFamily="34" charset="0"/>
                  <a:ea typeface="Noto Sans" panose="020B0502040504020204" pitchFamily="34" charset="0"/>
                  <a:cs typeface="Noto Sans" panose="020B0502040504020204" pitchFamily="34" charset="0"/>
                </a:rPr>
                <a:t>Economy</a:t>
              </a:r>
              <a:endParaRPr lang="en-US" b="1" dirty="0">
                <a:solidFill>
                  <a:srgbClr val="00B0F0"/>
                </a:solidFill>
                <a:latin typeface="Noto Sans" panose="020B0502040504020204" pitchFamily="34" charset="0"/>
                <a:ea typeface="Noto Sans" panose="020B0502040504020204" pitchFamily="34" charset="0"/>
                <a:cs typeface="Noto Sans" panose="020B0502040504020204" pitchFamily="34" charset="0"/>
              </a:endParaRPr>
            </a:p>
          </p:txBody>
        </p:sp>
        <p:sp>
          <p:nvSpPr>
            <p:cNvPr id="29" name="TextBox 28">
              <a:extLst>
                <a:ext uri="{FF2B5EF4-FFF2-40B4-BE49-F238E27FC236}">
                  <a16:creationId xmlns:a16="http://schemas.microsoft.com/office/drawing/2014/main" id="{52CA7D74-1AC6-4805-8501-5D9A8A3E108F}"/>
                </a:ext>
              </a:extLst>
            </p:cNvPr>
            <p:cNvSpPr txBox="1"/>
            <p:nvPr/>
          </p:nvSpPr>
          <p:spPr>
            <a:xfrm>
              <a:off x="3945006" y="5777425"/>
              <a:ext cx="1505778" cy="307777"/>
            </a:xfrm>
            <a:prstGeom prst="rect">
              <a:avLst/>
            </a:prstGeom>
            <a:noFill/>
          </p:spPr>
          <p:txBody>
            <a:bodyPr wrap="square" rtlCol="0">
              <a:spAutoFit/>
            </a:bodyPr>
            <a:lstStyle/>
            <a:p>
              <a:pPr algn="ctr"/>
              <a:r>
                <a:rPr lang="en-US" sz="1400" b="1" dirty="0">
                  <a:solidFill>
                    <a:srgbClr val="9E1294"/>
                  </a:solidFill>
                  <a:latin typeface="Noto Sans" panose="020B0502040504020204" pitchFamily="34" charset="0"/>
                  <a:ea typeface="Noto Sans" panose="020B0502040504020204" pitchFamily="34" charset="0"/>
                  <a:cs typeface="Noto Sans" panose="020B0502040504020204" pitchFamily="34" charset="0"/>
                </a:rPr>
                <a:t>Infrastructure</a:t>
              </a:r>
              <a:endParaRPr lang="en-US" b="1" dirty="0">
                <a:solidFill>
                  <a:srgbClr val="9E1294"/>
                </a:solidFill>
                <a:latin typeface="Noto Sans" panose="020B0502040504020204" pitchFamily="34" charset="0"/>
                <a:ea typeface="Noto Sans" panose="020B0502040504020204" pitchFamily="34" charset="0"/>
                <a:cs typeface="Noto Sans" panose="020B0502040504020204" pitchFamily="34" charset="0"/>
              </a:endParaRPr>
            </a:p>
          </p:txBody>
        </p:sp>
        <p:sp>
          <p:nvSpPr>
            <p:cNvPr id="30" name="TextBox 29">
              <a:extLst>
                <a:ext uri="{FF2B5EF4-FFF2-40B4-BE49-F238E27FC236}">
                  <a16:creationId xmlns:a16="http://schemas.microsoft.com/office/drawing/2014/main" id="{7862CB9A-7715-45C4-9E81-0D8DDC83338F}"/>
                </a:ext>
              </a:extLst>
            </p:cNvPr>
            <p:cNvSpPr txBox="1"/>
            <p:nvPr/>
          </p:nvSpPr>
          <p:spPr>
            <a:xfrm>
              <a:off x="5837194" y="5783528"/>
              <a:ext cx="2057400" cy="307777"/>
            </a:xfrm>
            <a:prstGeom prst="rect">
              <a:avLst/>
            </a:prstGeom>
            <a:noFill/>
          </p:spPr>
          <p:txBody>
            <a:bodyPr wrap="square" rtlCol="0">
              <a:spAutoFit/>
            </a:bodyPr>
            <a:lstStyle/>
            <a:p>
              <a:pPr algn="ctr"/>
              <a:r>
                <a:rPr lang="en-US" sz="1400" b="1" dirty="0">
                  <a:solidFill>
                    <a:srgbClr val="00B050"/>
                  </a:solidFill>
                  <a:latin typeface="Noto Sans" panose="020B0502040504020204" pitchFamily="34" charset="0"/>
                  <a:ea typeface="Noto Sans" panose="020B0502040504020204" pitchFamily="34" charset="0"/>
                  <a:cs typeface="Noto Sans" panose="020B0502040504020204" pitchFamily="34" charset="0"/>
                </a:rPr>
                <a:t>Living Environment</a:t>
              </a:r>
            </a:p>
          </p:txBody>
        </p:sp>
      </p:grpSp>
      <p:grpSp>
        <p:nvGrpSpPr>
          <p:cNvPr id="17" name="Group 16">
            <a:extLst>
              <a:ext uri="{FF2B5EF4-FFF2-40B4-BE49-F238E27FC236}">
                <a16:creationId xmlns:a16="http://schemas.microsoft.com/office/drawing/2014/main" id="{8141A421-77B0-4F10-8991-F6FC87603C08}"/>
              </a:ext>
            </a:extLst>
          </p:cNvPr>
          <p:cNvGrpSpPr/>
          <p:nvPr/>
        </p:nvGrpSpPr>
        <p:grpSpPr>
          <a:xfrm>
            <a:off x="105465" y="6439920"/>
            <a:ext cx="2001306" cy="349252"/>
            <a:chOff x="165100" y="6329021"/>
            <a:chExt cx="2437121" cy="425307"/>
          </a:xfrm>
        </p:grpSpPr>
        <p:pic>
          <p:nvPicPr>
            <p:cNvPr id="31" name="Picture 30" descr="A picture containing clipart&#10;&#10;Description generated with high confidence">
              <a:extLst>
                <a:ext uri="{FF2B5EF4-FFF2-40B4-BE49-F238E27FC236}">
                  <a16:creationId xmlns:a16="http://schemas.microsoft.com/office/drawing/2014/main" id="{44F59F2D-A969-4A71-8A8B-6F53688047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32" name="TextBox 31">
              <a:extLst>
                <a:ext uri="{FF2B5EF4-FFF2-40B4-BE49-F238E27FC236}">
                  <a16:creationId xmlns:a16="http://schemas.microsoft.com/office/drawing/2014/main" id="{3224E701-6E83-4F0D-8D8C-58EE55F3D41C}"/>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Tree>
    <p:extLst>
      <p:ext uri="{BB962C8B-B14F-4D97-AF65-F5344CB8AC3E}">
        <p14:creationId xmlns:p14="http://schemas.microsoft.com/office/powerpoint/2010/main" val="263557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500"/>
                                        <p:tgtEl>
                                          <p:spTgt spid="1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AD5D24C-43EA-4845-AE22-3F6E440450F5}"/>
              </a:ext>
            </a:extLst>
          </p:cNvPr>
          <p:cNvSpPr txBox="1"/>
          <p:nvPr/>
        </p:nvSpPr>
        <p:spPr>
          <a:xfrm flipH="1">
            <a:off x="0" y="0"/>
            <a:ext cx="7550150"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Editorial Committee</a:t>
            </a:r>
          </a:p>
        </p:txBody>
      </p:sp>
      <p:grpSp>
        <p:nvGrpSpPr>
          <p:cNvPr id="33" name="Group 32">
            <a:extLst>
              <a:ext uri="{FF2B5EF4-FFF2-40B4-BE49-F238E27FC236}">
                <a16:creationId xmlns:a16="http://schemas.microsoft.com/office/drawing/2014/main" id="{C4DEAC8F-D2A0-4AE2-B15C-2B07AFF622A6}"/>
              </a:ext>
            </a:extLst>
          </p:cNvPr>
          <p:cNvGrpSpPr/>
          <p:nvPr/>
        </p:nvGrpSpPr>
        <p:grpSpPr>
          <a:xfrm>
            <a:off x="105465" y="6439920"/>
            <a:ext cx="2001306" cy="349252"/>
            <a:chOff x="165100" y="6329021"/>
            <a:chExt cx="2437121" cy="425307"/>
          </a:xfrm>
        </p:grpSpPr>
        <p:pic>
          <p:nvPicPr>
            <p:cNvPr id="34" name="Picture 33" descr="A picture containing clipart&#10;&#10;Description generated with high confidence">
              <a:extLst>
                <a:ext uri="{FF2B5EF4-FFF2-40B4-BE49-F238E27FC236}">
                  <a16:creationId xmlns:a16="http://schemas.microsoft.com/office/drawing/2014/main" id="{C5A97A0E-045D-4074-A4F4-0F48264CB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35" name="TextBox 34">
              <a:extLst>
                <a:ext uri="{FF2B5EF4-FFF2-40B4-BE49-F238E27FC236}">
                  <a16:creationId xmlns:a16="http://schemas.microsoft.com/office/drawing/2014/main" id="{FAE504BC-A8E5-4108-A53B-ECBA0B36F341}"/>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grpSp>
        <p:nvGrpSpPr>
          <p:cNvPr id="2" name="Group 1">
            <a:extLst>
              <a:ext uri="{FF2B5EF4-FFF2-40B4-BE49-F238E27FC236}">
                <a16:creationId xmlns:a16="http://schemas.microsoft.com/office/drawing/2014/main" id="{ED5F4BC5-D282-44F4-A79E-838656486B0C}"/>
              </a:ext>
            </a:extLst>
          </p:cNvPr>
          <p:cNvGrpSpPr/>
          <p:nvPr/>
        </p:nvGrpSpPr>
        <p:grpSpPr>
          <a:xfrm>
            <a:off x="1227553" y="2132697"/>
            <a:ext cx="6735278" cy="3345768"/>
            <a:chOff x="1227553" y="2132697"/>
            <a:chExt cx="6735278" cy="3345768"/>
          </a:xfrm>
        </p:grpSpPr>
        <p:pic>
          <p:nvPicPr>
            <p:cNvPr id="18" name="Picture 17">
              <a:extLst>
                <a:ext uri="{FF2B5EF4-FFF2-40B4-BE49-F238E27FC236}">
                  <a16:creationId xmlns:a16="http://schemas.microsoft.com/office/drawing/2014/main" id="{F3A79E8E-5BDB-4EE3-8877-CBE77E526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328" y="3903497"/>
              <a:ext cx="2252703" cy="1497536"/>
            </a:xfrm>
            <a:prstGeom prst="rect">
              <a:avLst/>
            </a:prstGeom>
          </p:spPr>
        </p:pic>
        <p:pic>
          <p:nvPicPr>
            <p:cNvPr id="19" name="Picture 18">
              <a:extLst>
                <a:ext uri="{FF2B5EF4-FFF2-40B4-BE49-F238E27FC236}">
                  <a16:creationId xmlns:a16="http://schemas.microsoft.com/office/drawing/2014/main" id="{E3F794D6-9019-4237-B22F-B4BE5A81E2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3853" y="3934172"/>
              <a:ext cx="1544293" cy="1544293"/>
            </a:xfrm>
            <a:prstGeom prst="rect">
              <a:avLst/>
            </a:prstGeom>
          </p:spPr>
        </p:pic>
        <p:pic>
          <p:nvPicPr>
            <p:cNvPr id="21" name="Picture 20">
              <a:extLst>
                <a:ext uri="{FF2B5EF4-FFF2-40B4-BE49-F238E27FC236}">
                  <a16:creationId xmlns:a16="http://schemas.microsoft.com/office/drawing/2014/main" id="{6FBC9536-3D62-4AC6-B432-DBB06F9CED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27553" y="2132697"/>
              <a:ext cx="1663283" cy="1663283"/>
            </a:xfrm>
            <a:prstGeom prst="rect">
              <a:avLst/>
            </a:prstGeom>
          </p:spPr>
        </p:pic>
        <p:pic>
          <p:nvPicPr>
            <p:cNvPr id="22" name="Picture 21">
              <a:extLst>
                <a:ext uri="{FF2B5EF4-FFF2-40B4-BE49-F238E27FC236}">
                  <a16:creationId xmlns:a16="http://schemas.microsoft.com/office/drawing/2014/main" id="{25D80606-742B-4C27-89B6-EE42D1E27C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7533" y="4082574"/>
              <a:ext cx="1826320" cy="1247487"/>
            </a:xfrm>
            <a:prstGeom prst="rect">
              <a:avLst/>
            </a:prstGeom>
          </p:spPr>
        </p:pic>
        <p:pic>
          <p:nvPicPr>
            <p:cNvPr id="26" name="Picture 25">
              <a:extLst>
                <a:ext uri="{FF2B5EF4-FFF2-40B4-BE49-F238E27FC236}">
                  <a16:creationId xmlns:a16="http://schemas.microsoft.com/office/drawing/2014/main" id="{B5620D7B-1B67-4D94-9F86-E51950F6D9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3129" y="2198739"/>
              <a:ext cx="1663283" cy="1663283"/>
            </a:xfrm>
            <a:prstGeom prst="rect">
              <a:avLst/>
            </a:prstGeom>
          </p:spPr>
        </p:pic>
        <p:pic>
          <p:nvPicPr>
            <p:cNvPr id="28" name="Picture 27">
              <a:extLst>
                <a:ext uri="{FF2B5EF4-FFF2-40B4-BE49-F238E27FC236}">
                  <a16:creationId xmlns:a16="http://schemas.microsoft.com/office/drawing/2014/main" id="{31FB5783-C46B-4DDC-8A66-8BA0148CE2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32205" y="2365067"/>
              <a:ext cx="1330626" cy="1330626"/>
            </a:xfrm>
            <a:prstGeom prst="rect">
              <a:avLst/>
            </a:prstGeom>
          </p:spPr>
        </p:pic>
        <p:pic>
          <p:nvPicPr>
            <p:cNvPr id="29" name="Picture 28">
              <a:extLst>
                <a:ext uri="{FF2B5EF4-FFF2-40B4-BE49-F238E27FC236}">
                  <a16:creationId xmlns:a16="http://schemas.microsoft.com/office/drawing/2014/main" id="{795A98AE-2C15-4225-AF11-9DC670571C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4747" y="4028521"/>
              <a:ext cx="1470410" cy="1301540"/>
            </a:xfrm>
            <a:prstGeom prst="rect">
              <a:avLst/>
            </a:prstGeom>
          </p:spPr>
        </p:pic>
        <p:pic>
          <p:nvPicPr>
            <p:cNvPr id="30" name="Picture 29">
              <a:extLst>
                <a:ext uri="{FF2B5EF4-FFF2-40B4-BE49-F238E27FC236}">
                  <a16:creationId xmlns:a16="http://schemas.microsoft.com/office/drawing/2014/main" id="{70AD9C64-6AEE-4E74-9C41-BC4931F0D7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24048" y="2448231"/>
              <a:ext cx="2034098" cy="1164298"/>
            </a:xfrm>
            <a:prstGeom prst="rect">
              <a:avLst/>
            </a:prstGeom>
          </p:spPr>
        </p:pic>
      </p:grpSp>
      <p:pic>
        <p:nvPicPr>
          <p:cNvPr id="31" name="Picture 30">
            <a:extLst>
              <a:ext uri="{FF2B5EF4-FFF2-40B4-BE49-F238E27FC236}">
                <a16:creationId xmlns:a16="http://schemas.microsoft.com/office/drawing/2014/main" id="{D13709B7-E543-443B-A28E-F8E716CE5C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56963" y="1309537"/>
            <a:ext cx="2230073" cy="838313"/>
          </a:xfrm>
          <a:prstGeom prst="rect">
            <a:avLst/>
          </a:prstGeom>
        </p:spPr>
      </p:pic>
    </p:spTree>
    <p:extLst>
      <p:ext uri="{BB962C8B-B14F-4D97-AF65-F5344CB8AC3E}">
        <p14:creationId xmlns:p14="http://schemas.microsoft.com/office/powerpoint/2010/main" val="275267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BFE4DE-B99C-4716-A772-6F4DBB84CBC9}"/>
              </a:ext>
            </a:extLst>
          </p:cNvPr>
          <p:cNvSpPr txBox="1"/>
          <p:nvPr/>
        </p:nvSpPr>
        <p:spPr>
          <a:xfrm flipH="1">
            <a:off x="-1" y="0"/>
            <a:ext cx="832899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Net Oil-Export Revenue Relative to GDP</a:t>
            </a:r>
          </a:p>
        </p:txBody>
      </p:sp>
      <p:sp>
        <p:nvSpPr>
          <p:cNvPr id="7" name="TextBox 6">
            <a:extLst>
              <a:ext uri="{FF2B5EF4-FFF2-40B4-BE49-F238E27FC236}">
                <a16:creationId xmlns:a16="http://schemas.microsoft.com/office/drawing/2014/main" id="{874C604D-9FB7-4538-9765-BC22809B6170}"/>
              </a:ext>
            </a:extLst>
          </p:cNvPr>
          <p:cNvSpPr txBox="1"/>
          <p:nvPr/>
        </p:nvSpPr>
        <p:spPr>
          <a:xfrm>
            <a:off x="105465" y="4711743"/>
            <a:ext cx="8879509" cy="1631216"/>
          </a:xfrm>
          <a:prstGeom prst="rect">
            <a:avLst/>
          </a:prstGeom>
          <a:noFill/>
        </p:spPr>
        <p:txBody>
          <a:bodyPr wrap="square" rtlCol="0">
            <a:spAutoFit/>
          </a:bodyPr>
          <a:lstStyle/>
          <a:p>
            <a:pPr marL="342900"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Oil sector accounts for about </a:t>
            </a:r>
            <a:r>
              <a:rPr lang="en-US" dirty="0">
                <a:solidFill>
                  <a:schemeClr val="accent2"/>
                </a:solidFill>
                <a:latin typeface="Noto Sans" panose="020B0502040504020204" pitchFamily="34" charset="0"/>
                <a:ea typeface="Noto Sans" panose="020B0502040504020204" pitchFamily="34" charset="0"/>
                <a:cs typeface="Noto Sans" panose="020B0502040504020204" pitchFamily="34" charset="0"/>
              </a:rPr>
              <a:t>90%</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of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export revenues</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and net oil-export revenues in Kuwait are approximately </a:t>
            </a:r>
            <a:r>
              <a:rPr lang="en-US" dirty="0">
                <a:solidFill>
                  <a:schemeClr val="accent2"/>
                </a:solidFill>
                <a:latin typeface="Noto Sans" panose="020B0502040504020204" pitchFamily="34" charset="0"/>
                <a:ea typeface="Noto Sans" panose="020B0502040504020204" pitchFamily="34" charset="0"/>
                <a:cs typeface="Noto Sans" panose="020B0502040504020204" pitchFamily="34" charset="0"/>
              </a:rPr>
              <a:t>40%</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of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GDP</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p>
          <a:p>
            <a:pPr algn="just"/>
            <a:endParaRPr lang="en-US" sz="5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Net oil-export revenues in Kuwait were </a:t>
            </a:r>
            <a:r>
              <a:rPr lang="en-US" dirty="0">
                <a:solidFill>
                  <a:schemeClr val="accent2"/>
                </a:solidFill>
                <a:latin typeface="Noto Sans" panose="020B0502040504020204" pitchFamily="34" charset="0"/>
                <a:ea typeface="Noto Sans" panose="020B0502040504020204" pitchFamily="34" charset="0"/>
                <a:cs typeface="Noto Sans" panose="020B0502040504020204" pitchFamily="34" charset="0"/>
              </a:rPr>
              <a:t>$46 </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billion in </a:t>
            </a:r>
            <a:r>
              <a:rPr lang="en-US"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2017</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endParaRPr lang="en-US" sz="5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Per capita net oil-export revenues are </a:t>
            </a:r>
            <a:r>
              <a:rPr lang="en-US" dirty="0">
                <a:solidFill>
                  <a:schemeClr val="accent2"/>
                </a:solidFill>
                <a:latin typeface="Noto Sans" panose="020B0502040504020204" pitchFamily="34" charset="0"/>
                <a:ea typeface="Noto Sans" panose="020B0502040504020204" pitchFamily="34" charset="0"/>
                <a:cs typeface="Noto Sans" panose="020B0502040504020204" pitchFamily="34" charset="0"/>
              </a:rPr>
              <a:t>$11,303</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the second highest in the GCC after Qatar. </a:t>
            </a:r>
          </a:p>
        </p:txBody>
      </p:sp>
      <p:grpSp>
        <p:nvGrpSpPr>
          <p:cNvPr id="5" name="Group 4">
            <a:extLst>
              <a:ext uri="{FF2B5EF4-FFF2-40B4-BE49-F238E27FC236}">
                <a16:creationId xmlns:a16="http://schemas.microsoft.com/office/drawing/2014/main" id="{E5480AF8-4D83-4C6D-8B2B-DC5473962F09}"/>
              </a:ext>
            </a:extLst>
          </p:cNvPr>
          <p:cNvGrpSpPr/>
          <p:nvPr/>
        </p:nvGrpSpPr>
        <p:grpSpPr>
          <a:xfrm>
            <a:off x="105465" y="6439920"/>
            <a:ext cx="2001306" cy="349252"/>
            <a:chOff x="165100" y="6329021"/>
            <a:chExt cx="2437121" cy="425307"/>
          </a:xfrm>
        </p:grpSpPr>
        <p:pic>
          <p:nvPicPr>
            <p:cNvPr id="9" name="Picture 8" descr="A picture containing clipart&#10;&#10;Description generated with high confidence">
              <a:extLst>
                <a:ext uri="{FF2B5EF4-FFF2-40B4-BE49-F238E27FC236}">
                  <a16:creationId xmlns:a16="http://schemas.microsoft.com/office/drawing/2014/main" id="{6683830C-0EE1-419B-9CAB-B9F35742E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10" name="TextBox 9">
              <a:extLst>
                <a:ext uri="{FF2B5EF4-FFF2-40B4-BE49-F238E27FC236}">
                  <a16:creationId xmlns:a16="http://schemas.microsoft.com/office/drawing/2014/main" id="{5C7834F2-49D6-48C4-A052-C2EDF3FB63F3}"/>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graphicFrame>
        <p:nvGraphicFramePr>
          <p:cNvPr id="13" name="Content Placeholder 11">
            <a:extLst>
              <a:ext uri="{FF2B5EF4-FFF2-40B4-BE49-F238E27FC236}">
                <a16:creationId xmlns:a16="http://schemas.microsoft.com/office/drawing/2014/main" id="{B1A4458B-9BE8-4F10-B26F-1DBB8177F98D}"/>
              </a:ext>
            </a:extLst>
          </p:cNvPr>
          <p:cNvGraphicFramePr>
            <a:graphicFrameLocks noGrp="1"/>
          </p:cNvGraphicFramePr>
          <p:nvPr>
            <p:ph sz="half" idx="1"/>
            <p:extLst>
              <p:ext uri="{D42A27DB-BD31-4B8C-83A1-F6EECF244321}">
                <p14:modId xmlns:p14="http://schemas.microsoft.com/office/powerpoint/2010/main" val="407127668"/>
              </p:ext>
            </p:extLst>
          </p:nvPr>
        </p:nvGraphicFramePr>
        <p:xfrm>
          <a:off x="237538" y="736323"/>
          <a:ext cx="8663921" cy="386338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080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7" dur="1000"/>
                                        <p:tgtEl>
                                          <p:spTgt spid="1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graphicEl>
                                              <a:chart seriesIdx="0" categoryIdx="-4" bldStep="series"/>
                                            </p:graphicEl>
                                          </p:spTgt>
                                        </p:tgtEl>
                                        <p:attrNameLst>
                                          <p:attrName>style.visibility</p:attrName>
                                        </p:attrNameLst>
                                      </p:cBhvr>
                                      <p:to>
                                        <p:strVal val="visible"/>
                                      </p:to>
                                    </p:set>
                                    <p:animEffect transition="in" filter="fade">
                                      <p:cBhvr>
                                        <p:cTn id="12" dur="1000"/>
                                        <p:tgtEl>
                                          <p:spTgt spid="1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graphicEl>
                                              <a:chart seriesIdx="1" categoryIdx="-4" bldStep="series"/>
                                            </p:graphicEl>
                                          </p:spTgt>
                                        </p:tgtEl>
                                        <p:attrNameLst>
                                          <p:attrName>style.visibility</p:attrName>
                                        </p:attrNameLst>
                                      </p:cBhvr>
                                      <p:to>
                                        <p:strVal val="visible"/>
                                      </p:to>
                                    </p:set>
                                    <p:animEffect transition="in" filter="fade">
                                      <p:cBhvr>
                                        <p:cTn id="17" dur="1000"/>
                                        <p:tgtEl>
                                          <p:spTgt spid="13">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graphicEl>
                                              <a:chart seriesIdx="2" categoryIdx="-4" bldStep="series"/>
                                            </p:graphicEl>
                                          </p:spTgt>
                                        </p:tgtEl>
                                        <p:attrNameLst>
                                          <p:attrName>style.visibility</p:attrName>
                                        </p:attrNameLst>
                                      </p:cBhvr>
                                      <p:to>
                                        <p:strVal val="visible"/>
                                      </p:to>
                                    </p:set>
                                    <p:animEffect transition="in" filter="fade">
                                      <p:cBhvr>
                                        <p:cTn id="22" dur="1000"/>
                                        <p:tgtEl>
                                          <p:spTgt spid="13">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9E56C6E-63BB-48BC-9629-6149A03B5F25}"/>
              </a:ext>
            </a:extLst>
          </p:cNvPr>
          <p:cNvGraphicFramePr>
            <a:graphicFrameLocks noGrp="1"/>
          </p:cNvGraphicFramePr>
          <p:nvPr>
            <p:ph sz="half" idx="1"/>
            <p:extLst>
              <p:ext uri="{D42A27DB-BD31-4B8C-83A1-F6EECF244321}">
                <p14:modId xmlns:p14="http://schemas.microsoft.com/office/powerpoint/2010/main" val="1555691547"/>
              </p:ext>
            </p:extLst>
          </p:nvPr>
        </p:nvGraphicFramePr>
        <p:xfrm>
          <a:off x="616526" y="631317"/>
          <a:ext cx="7934497" cy="328259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4303C12-A4BD-407F-B702-467863CB4B1D}"/>
              </a:ext>
            </a:extLst>
          </p:cNvPr>
          <p:cNvSpPr txBox="1"/>
          <p:nvPr/>
        </p:nvSpPr>
        <p:spPr>
          <a:xfrm flipH="1">
            <a:off x="0" y="0"/>
            <a:ext cx="7934498"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Electricity Consumption Per Capita</a:t>
            </a:r>
          </a:p>
        </p:txBody>
      </p:sp>
      <p:sp>
        <p:nvSpPr>
          <p:cNvPr id="6" name="TextBox 5">
            <a:extLst>
              <a:ext uri="{FF2B5EF4-FFF2-40B4-BE49-F238E27FC236}">
                <a16:creationId xmlns:a16="http://schemas.microsoft.com/office/drawing/2014/main" id="{5CBA3F0E-C08C-4BEE-AF13-3DF16619D1B3}"/>
              </a:ext>
            </a:extLst>
          </p:cNvPr>
          <p:cNvSpPr txBox="1"/>
          <p:nvPr/>
        </p:nvSpPr>
        <p:spPr>
          <a:xfrm>
            <a:off x="105465" y="3767654"/>
            <a:ext cx="8879509" cy="2508379"/>
          </a:xfrm>
          <a:prstGeom prst="rect">
            <a:avLst/>
          </a:prstGeom>
          <a:noFill/>
        </p:spPr>
        <p:txBody>
          <a:bodyPr wrap="square" rtlCol="0">
            <a:spAutoFit/>
          </a:bodyPr>
          <a:lstStyle/>
          <a:p>
            <a:pPr marL="342900"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2015, per capita electricity consumption was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(14.95 MWh)</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close to double the average for OECD countries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(8 MWh) </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and considerably higher than the average for GCC countries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(11 MWh)**.</a:t>
            </a:r>
          </a:p>
          <a:p>
            <a:pPr algn="just"/>
            <a:endParaRPr lang="en-US" sz="500" i="1" dirty="0">
              <a:solidFill>
                <a:schemeClr val="accent2"/>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Air-conditioning is approximately </a:t>
            </a:r>
            <a:r>
              <a:rPr lang="en-US" dirty="0">
                <a:solidFill>
                  <a:schemeClr val="accent2"/>
                </a:solidFill>
                <a:latin typeface="Noto Sans" panose="020B0502040504020204" pitchFamily="34" charset="0"/>
                <a:ea typeface="Noto Sans" panose="020B0502040504020204" pitchFamily="34" charset="0"/>
                <a:cs typeface="Noto Sans" panose="020B0502040504020204" pitchFamily="34" charset="0"/>
              </a:rPr>
              <a:t>70%</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of annual peak load demand. </a:t>
            </a:r>
          </a:p>
          <a:p>
            <a:pPr algn="just"/>
            <a:endParaRPr lang="en-US" sz="5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Reliance on oil products and natural gas for electricity generation and desalination. </a:t>
            </a:r>
          </a:p>
          <a:p>
            <a:pPr algn="just"/>
            <a:endParaRPr lang="en-US" sz="5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gn="just">
              <a:buBlip>
                <a:blip r:embed="rId4"/>
              </a:buBlip>
            </a:pPr>
            <a:r>
              <a:rPr lang="en-US" sz="16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Renewable energy accounts for less than </a:t>
            </a:r>
            <a:r>
              <a:rPr lang="en-US" sz="16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1%</a:t>
            </a:r>
            <a:r>
              <a:rPr lang="en-US" sz="16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of energy demand.</a:t>
            </a:r>
          </a:p>
          <a:p>
            <a:pPr lvl="1" algn="just"/>
            <a:endParaRPr lang="en-US" sz="2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gn="just">
              <a:buBlip>
                <a:blip r:embed="rId4"/>
              </a:buBlip>
            </a:pPr>
            <a:r>
              <a:rPr lang="en-US" sz="16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Increasing the share of renewables to meet </a:t>
            </a:r>
            <a:r>
              <a:rPr lang="en-US" sz="16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15%</a:t>
            </a:r>
            <a:r>
              <a:rPr lang="en-US" sz="16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of electricity demand by </a:t>
            </a:r>
            <a:r>
              <a:rPr lang="en-US" sz="16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2030</a:t>
            </a:r>
            <a:r>
              <a:rPr lang="en-US" sz="16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p:txBody>
      </p:sp>
      <p:sp>
        <p:nvSpPr>
          <p:cNvPr id="2" name="Rectangle 1">
            <a:extLst>
              <a:ext uri="{FF2B5EF4-FFF2-40B4-BE49-F238E27FC236}">
                <a16:creationId xmlns:a16="http://schemas.microsoft.com/office/drawing/2014/main" id="{5B8A14B2-5649-4A1F-A2B3-2C6983749D5F}"/>
              </a:ext>
            </a:extLst>
          </p:cNvPr>
          <p:cNvSpPr/>
          <p:nvPr/>
        </p:nvSpPr>
        <p:spPr>
          <a:xfrm>
            <a:off x="2672362" y="6524246"/>
            <a:ext cx="4982798" cy="253916"/>
          </a:xfrm>
          <a:prstGeom prst="rect">
            <a:avLst/>
          </a:prstGeom>
        </p:spPr>
        <p:txBody>
          <a:bodyPr wrap="square">
            <a:spAutoFit/>
          </a:bodyPr>
          <a:lstStyle/>
          <a:p>
            <a:pPr algn="r"/>
            <a:r>
              <a:rPr lang="en-US" sz="105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 * IEA data for total electricity consumption in 2015, which includes own use. </a:t>
            </a:r>
          </a:p>
        </p:txBody>
      </p:sp>
      <p:grpSp>
        <p:nvGrpSpPr>
          <p:cNvPr id="8" name="Group 7">
            <a:extLst>
              <a:ext uri="{FF2B5EF4-FFF2-40B4-BE49-F238E27FC236}">
                <a16:creationId xmlns:a16="http://schemas.microsoft.com/office/drawing/2014/main" id="{03F70640-FE02-4C75-A668-21488E24D5C3}"/>
              </a:ext>
            </a:extLst>
          </p:cNvPr>
          <p:cNvGrpSpPr/>
          <p:nvPr/>
        </p:nvGrpSpPr>
        <p:grpSpPr>
          <a:xfrm>
            <a:off x="105465" y="6439920"/>
            <a:ext cx="2001306" cy="349252"/>
            <a:chOff x="165100" y="6329021"/>
            <a:chExt cx="2437121" cy="425307"/>
          </a:xfrm>
        </p:grpSpPr>
        <p:pic>
          <p:nvPicPr>
            <p:cNvPr id="9" name="Picture 8" descr="A picture containing clipart&#10;&#10;Description generated with high confidence">
              <a:extLst>
                <a:ext uri="{FF2B5EF4-FFF2-40B4-BE49-F238E27FC236}">
                  <a16:creationId xmlns:a16="http://schemas.microsoft.com/office/drawing/2014/main" id="{F0778CCA-557A-40C4-8D5C-1DF8A92677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10" name="TextBox 9">
              <a:extLst>
                <a:ext uri="{FF2B5EF4-FFF2-40B4-BE49-F238E27FC236}">
                  <a16:creationId xmlns:a16="http://schemas.microsoft.com/office/drawing/2014/main" id="{21CED52C-E62E-4D3E-A64F-93BD304398DE}"/>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
        <p:nvSpPr>
          <p:cNvPr id="11" name="Rectangle 10">
            <a:extLst>
              <a:ext uri="{FF2B5EF4-FFF2-40B4-BE49-F238E27FC236}">
                <a16:creationId xmlns:a16="http://schemas.microsoft.com/office/drawing/2014/main" id="{7A3D467D-FECD-4231-BF7E-1DDF3955E5DC}"/>
              </a:ext>
            </a:extLst>
          </p:cNvPr>
          <p:cNvSpPr/>
          <p:nvPr/>
        </p:nvSpPr>
        <p:spPr>
          <a:xfrm>
            <a:off x="2672362" y="6328883"/>
            <a:ext cx="4982798" cy="253916"/>
          </a:xfrm>
          <a:prstGeom prst="rect">
            <a:avLst/>
          </a:prstGeom>
        </p:spPr>
        <p:txBody>
          <a:bodyPr wrap="square">
            <a:spAutoFit/>
          </a:bodyPr>
          <a:lstStyle/>
          <a:p>
            <a:pPr algn="r"/>
            <a:r>
              <a:rPr lang="en-US" sz="105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 GCC Countries except Kuwait. </a:t>
            </a:r>
          </a:p>
        </p:txBody>
      </p:sp>
    </p:spTree>
    <p:extLst>
      <p:ext uri="{BB962C8B-B14F-4D97-AF65-F5344CB8AC3E}">
        <p14:creationId xmlns:p14="http://schemas.microsoft.com/office/powerpoint/2010/main" val="403991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1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2" dur="1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7" dur="1000"/>
                                        <p:tgtEl>
                                          <p:spTgt spid="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22" dur="1000"/>
                                        <p:tgtEl>
                                          <p:spTgt spid="7">
                                            <p:graphicEl>
                                              <a:chart seriesIdx="2" categoryIdx="-4" bldStep="series"/>
                                            </p:graphic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fade">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500"/>
                                        <p:tgtEl>
                                          <p:spTgt spid="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5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500"/>
                                        <p:tgtEl>
                                          <p:spTgt spid="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500"/>
                                        <p:tgtEl>
                                          <p:spTgt spid="6">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fade">
                                      <p:cBhvr>
                                        <p:cTn id="5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F60AEF-FC13-4C5D-8D2D-31868178B9EC}"/>
              </a:ext>
            </a:extLst>
          </p:cNvPr>
          <p:cNvSpPr txBox="1"/>
          <p:nvPr/>
        </p:nvSpPr>
        <p:spPr>
          <a:xfrm flipH="1">
            <a:off x="46384" y="0"/>
            <a:ext cx="5507597"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Kuwait LEAP Model</a:t>
            </a:r>
          </a:p>
        </p:txBody>
      </p:sp>
      <p:sp>
        <p:nvSpPr>
          <p:cNvPr id="5" name="TextBox 4">
            <a:extLst>
              <a:ext uri="{FF2B5EF4-FFF2-40B4-BE49-F238E27FC236}">
                <a16:creationId xmlns:a16="http://schemas.microsoft.com/office/drawing/2014/main" id="{4F1508C9-1631-4E74-9814-2AE310CE6852}"/>
              </a:ext>
            </a:extLst>
          </p:cNvPr>
          <p:cNvSpPr txBox="1"/>
          <p:nvPr/>
        </p:nvSpPr>
        <p:spPr>
          <a:xfrm>
            <a:off x="105465" y="2124867"/>
            <a:ext cx="8933070" cy="3416320"/>
          </a:xfrm>
          <a:prstGeom prst="rect">
            <a:avLst/>
          </a:prstGeom>
          <a:noFill/>
        </p:spPr>
        <p:txBody>
          <a:bodyPr wrap="square" rtlCol="0">
            <a:spAutoFit/>
          </a:bodyPr>
          <a:lstStyle/>
          <a:p>
            <a:pPr marL="342900"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Utilizes IEA energy balance data.</a:t>
            </a:r>
          </a:p>
          <a:p>
            <a:pPr algn="just"/>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Other data sources came from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KPC</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MEW</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CSB</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MOI</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PAHW</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and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GSSCPD</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Building a national comprehensive database for energy statistics is key.</a:t>
            </a:r>
          </a:p>
          <a:p>
            <a:pPr algn="just"/>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Detailed accounting of electricity capacity and generation by plant type and accounts for energy use in oil refining and desalination.</a:t>
            </a:r>
          </a:p>
          <a:p>
            <a:pPr algn="just"/>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Where possible end-use oriented approach accounting for types of energy services in Kuwait LEAP model.</a:t>
            </a:r>
          </a:p>
          <a:p>
            <a:pPr algn="just"/>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Sought to characterize the end-use activities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(building a bottom-up model)</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endParaRPr lang="en-US" sz="900" i="1" dirty="0">
              <a:solidFill>
                <a:schemeClr val="accent2"/>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Accounts for energy sector GHG emissions.</a:t>
            </a:r>
          </a:p>
        </p:txBody>
      </p:sp>
      <p:grpSp>
        <p:nvGrpSpPr>
          <p:cNvPr id="2" name="Group 1">
            <a:extLst>
              <a:ext uri="{FF2B5EF4-FFF2-40B4-BE49-F238E27FC236}">
                <a16:creationId xmlns:a16="http://schemas.microsoft.com/office/drawing/2014/main" id="{7FC2B5A5-D9F1-4A1C-8B82-E9F564ECEF8A}"/>
              </a:ext>
            </a:extLst>
          </p:cNvPr>
          <p:cNvGrpSpPr/>
          <p:nvPr/>
        </p:nvGrpSpPr>
        <p:grpSpPr>
          <a:xfrm>
            <a:off x="2214728" y="977472"/>
            <a:ext cx="4897403" cy="975695"/>
            <a:chOff x="2214728" y="977472"/>
            <a:chExt cx="4897403" cy="975695"/>
          </a:xfrm>
        </p:grpSpPr>
        <p:pic>
          <p:nvPicPr>
            <p:cNvPr id="6" name="Picture 5">
              <a:extLst>
                <a:ext uri="{FF2B5EF4-FFF2-40B4-BE49-F238E27FC236}">
                  <a16:creationId xmlns:a16="http://schemas.microsoft.com/office/drawing/2014/main" id="{EB272052-72CA-4596-A4B7-27ACAA0F2FC4}"/>
                </a:ext>
              </a:extLst>
            </p:cNvPr>
            <p:cNvPicPr>
              <a:picLocks noChangeAspect="1"/>
            </p:cNvPicPr>
            <p:nvPr/>
          </p:nvPicPr>
          <p:blipFill>
            <a:blip r:embed="rId4"/>
            <a:stretch>
              <a:fillRect/>
            </a:stretch>
          </p:blipFill>
          <p:spPr>
            <a:xfrm>
              <a:off x="2214728" y="977472"/>
              <a:ext cx="2086327" cy="975695"/>
            </a:xfrm>
            <a:prstGeom prst="rect">
              <a:avLst/>
            </a:prstGeom>
          </p:spPr>
        </p:pic>
        <p:pic>
          <p:nvPicPr>
            <p:cNvPr id="8" name="Picture 7" descr="A close up of a plant&#10;&#10;Description generated with very high confidence">
              <a:extLst>
                <a:ext uri="{FF2B5EF4-FFF2-40B4-BE49-F238E27FC236}">
                  <a16:creationId xmlns:a16="http://schemas.microsoft.com/office/drawing/2014/main" id="{E1FACDB3-5832-46BE-B8C7-09A36625C5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122402"/>
              <a:ext cx="2540131" cy="685835"/>
            </a:xfrm>
            <a:prstGeom prst="rect">
              <a:avLst/>
            </a:prstGeom>
          </p:spPr>
        </p:pic>
      </p:grpSp>
      <p:grpSp>
        <p:nvGrpSpPr>
          <p:cNvPr id="7" name="Group 6">
            <a:extLst>
              <a:ext uri="{FF2B5EF4-FFF2-40B4-BE49-F238E27FC236}">
                <a16:creationId xmlns:a16="http://schemas.microsoft.com/office/drawing/2014/main" id="{8D73A905-7C20-4276-8149-A9F2B41BBFF6}"/>
              </a:ext>
            </a:extLst>
          </p:cNvPr>
          <p:cNvGrpSpPr/>
          <p:nvPr/>
        </p:nvGrpSpPr>
        <p:grpSpPr>
          <a:xfrm>
            <a:off x="105465" y="6439920"/>
            <a:ext cx="2001306" cy="349252"/>
            <a:chOff x="165100" y="6329021"/>
            <a:chExt cx="2437121" cy="425307"/>
          </a:xfrm>
        </p:grpSpPr>
        <p:pic>
          <p:nvPicPr>
            <p:cNvPr id="9" name="Picture 8" descr="A picture containing clipart&#10;&#10;Description generated with high confidence">
              <a:extLst>
                <a:ext uri="{FF2B5EF4-FFF2-40B4-BE49-F238E27FC236}">
                  <a16:creationId xmlns:a16="http://schemas.microsoft.com/office/drawing/2014/main" id="{66A0092A-E3D1-4359-B7FF-B5F756491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10" name="TextBox 9">
              <a:extLst>
                <a:ext uri="{FF2B5EF4-FFF2-40B4-BE49-F238E27FC236}">
                  <a16:creationId xmlns:a16="http://schemas.microsoft.com/office/drawing/2014/main" id="{385003B0-70FA-4146-A9C5-554164A6F4A1}"/>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Tree>
    <p:extLst>
      <p:ext uri="{BB962C8B-B14F-4D97-AF65-F5344CB8AC3E}">
        <p14:creationId xmlns:p14="http://schemas.microsoft.com/office/powerpoint/2010/main" val="6088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fade">
                                      <p:cBhvr>
                                        <p:cTn id="42"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7415D3-7054-4785-B718-DCAEE7630D03}"/>
              </a:ext>
            </a:extLst>
          </p:cNvPr>
          <p:cNvSpPr txBox="1"/>
          <p:nvPr/>
        </p:nvSpPr>
        <p:spPr>
          <a:xfrm flipH="1">
            <a:off x="0" y="0"/>
            <a:ext cx="5507597"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Energy Supply</a:t>
            </a:r>
          </a:p>
        </p:txBody>
      </p:sp>
      <p:grpSp>
        <p:nvGrpSpPr>
          <p:cNvPr id="5" name="Group 4">
            <a:extLst>
              <a:ext uri="{FF2B5EF4-FFF2-40B4-BE49-F238E27FC236}">
                <a16:creationId xmlns:a16="http://schemas.microsoft.com/office/drawing/2014/main" id="{8DDB5E30-2974-4192-BAB8-AFA8C93815A1}"/>
              </a:ext>
            </a:extLst>
          </p:cNvPr>
          <p:cNvGrpSpPr/>
          <p:nvPr/>
        </p:nvGrpSpPr>
        <p:grpSpPr>
          <a:xfrm>
            <a:off x="105465" y="6439920"/>
            <a:ext cx="2001306" cy="349252"/>
            <a:chOff x="165100" y="6329021"/>
            <a:chExt cx="2437121" cy="425307"/>
          </a:xfrm>
        </p:grpSpPr>
        <p:pic>
          <p:nvPicPr>
            <p:cNvPr id="7" name="Picture 6" descr="A picture containing clipart&#10;&#10;Description generated with high confidence">
              <a:extLst>
                <a:ext uri="{FF2B5EF4-FFF2-40B4-BE49-F238E27FC236}">
                  <a16:creationId xmlns:a16="http://schemas.microsoft.com/office/drawing/2014/main" id="{72E1D879-E729-4290-8586-871B19D0F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8" name="TextBox 7">
              <a:extLst>
                <a:ext uri="{FF2B5EF4-FFF2-40B4-BE49-F238E27FC236}">
                  <a16:creationId xmlns:a16="http://schemas.microsoft.com/office/drawing/2014/main" id="{66AC112E-0F47-467B-8497-7948D503352C}"/>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graphicFrame>
        <p:nvGraphicFramePr>
          <p:cNvPr id="3" name="Table 2">
            <a:extLst>
              <a:ext uri="{FF2B5EF4-FFF2-40B4-BE49-F238E27FC236}">
                <a16:creationId xmlns:a16="http://schemas.microsoft.com/office/drawing/2014/main" id="{B7898AF9-0AD3-45D0-9E34-070B503EC338}"/>
              </a:ext>
            </a:extLst>
          </p:cNvPr>
          <p:cNvGraphicFramePr>
            <a:graphicFrameLocks noGrp="1"/>
          </p:cNvGraphicFramePr>
          <p:nvPr>
            <p:extLst>
              <p:ext uri="{D42A27DB-BD31-4B8C-83A1-F6EECF244321}">
                <p14:modId xmlns:p14="http://schemas.microsoft.com/office/powerpoint/2010/main" val="3252292592"/>
              </p:ext>
            </p:extLst>
          </p:nvPr>
        </p:nvGraphicFramePr>
        <p:xfrm>
          <a:off x="163610" y="781302"/>
          <a:ext cx="8790709" cy="5349240"/>
        </p:xfrm>
        <a:graphic>
          <a:graphicData uri="http://schemas.openxmlformats.org/drawingml/2006/table">
            <a:tbl>
              <a:tblPr firstRow="1" bandRow="1">
                <a:tableStyleId>{5C22544A-7EE6-4342-B048-85BDC9FD1C3A}</a:tableStyleId>
              </a:tblPr>
              <a:tblGrid>
                <a:gridCol w="1406236">
                  <a:extLst>
                    <a:ext uri="{9D8B030D-6E8A-4147-A177-3AD203B41FA5}">
                      <a16:colId xmlns:a16="http://schemas.microsoft.com/office/drawing/2014/main" val="781520351"/>
                    </a:ext>
                  </a:extLst>
                </a:gridCol>
                <a:gridCol w="3984135">
                  <a:extLst>
                    <a:ext uri="{9D8B030D-6E8A-4147-A177-3AD203B41FA5}">
                      <a16:colId xmlns:a16="http://schemas.microsoft.com/office/drawing/2014/main" val="2056824962"/>
                    </a:ext>
                  </a:extLst>
                </a:gridCol>
                <a:gridCol w="3400338">
                  <a:extLst>
                    <a:ext uri="{9D8B030D-6E8A-4147-A177-3AD203B41FA5}">
                      <a16:colId xmlns:a16="http://schemas.microsoft.com/office/drawing/2014/main" val="1403595855"/>
                    </a:ext>
                  </a:extLst>
                </a:gridCol>
              </a:tblGrid>
              <a:tr h="207904">
                <a:tc>
                  <a:txBody>
                    <a:bodyPr/>
                    <a:lstStyle/>
                    <a:p>
                      <a:pPr algn="ctr"/>
                      <a:endParaRPr lang="en-US" sz="1400" dirty="0"/>
                    </a:p>
                  </a:txBody>
                  <a:tcPr anchor="ctr">
                    <a:solidFill>
                      <a:schemeClr val="accent1">
                        <a:lumMod val="75000"/>
                      </a:schemeClr>
                    </a:solidFill>
                  </a:tcPr>
                </a:tc>
                <a:tc>
                  <a:txBody>
                    <a:bodyPr/>
                    <a:lstStyle/>
                    <a:p>
                      <a:pPr algn="ctr"/>
                      <a:r>
                        <a:rPr lang="en-US" sz="1400" b="1" dirty="0">
                          <a:latin typeface="Noto Sans" panose="020B0502040504020204" pitchFamily="34" charset="0"/>
                          <a:ea typeface="Noto Sans" panose="020B0502040504020204" pitchFamily="34" charset="0"/>
                          <a:cs typeface="Noto Sans" panose="020B0502040504020204" pitchFamily="34" charset="0"/>
                        </a:rPr>
                        <a:t>Oil</a:t>
                      </a:r>
                    </a:p>
                  </a:txBody>
                  <a:tcPr anchor="ctr">
                    <a:solidFill>
                      <a:schemeClr val="accent1">
                        <a:lumMod val="75000"/>
                      </a:schemeClr>
                    </a:solidFill>
                  </a:tcPr>
                </a:tc>
                <a:tc>
                  <a:txBody>
                    <a:bodyPr/>
                    <a:lstStyle/>
                    <a:p>
                      <a:pPr algn="ctr"/>
                      <a:r>
                        <a:rPr lang="en-US" sz="1400" b="1" dirty="0">
                          <a:latin typeface="Noto Sans" panose="020B0502040504020204" pitchFamily="34" charset="0"/>
                          <a:ea typeface="Noto Sans" panose="020B0502040504020204" pitchFamily="34" charset="0"/>
                          <a:cs typeface="Noto Sans" panose="020B0502040504020204" pitchFamily="34" charset="0"/>
                        </a:rPr>
                        <a:t>Gas</a:t>
                      </a:r>
                    </a:p>
                  </a:txBody>
                  <a:tcPr anchor="ctr">
                    <a:solidFill>
                      <a:schemeClr val="accent1">
                        <a:lumMod val="75000"/>
                      </a:schemeClr>
                    </a:solidFill>
                  </a:tcPr>
                </a:tc>
                <a:extLst>
                  <a:ext uri="{0D108BD9-81ED-4DB2-BD59-A6C34878D82A}">
                    <a16:rowId xmlns:a16="http://schemas.microsoft.com/office/drawing/2014/main" val="2168339325"/>
                  </a:ext>
                </a:extLst>
              </a:tr>
              <a:tr h="2640771">
                <a:tc>
                  <a:txBody>
                    <a:bodyPr/>
                    <a:lstStyle/>
                    <a:p>
                      <a:pPr algn="ctr"/>
                      <a:r>
                        <a:rPr lang="en-US" sz="1400" b="1" dirty="0">
                          <a:solidFill>
                            <a:schemeClr val="bg1"/>
                          </a:solidFill>
                          <a:latin typeface="Noto Sans" panose="020B0502040504020204" pitchFamily="34" charset="0"/>
                          <a:ea typeface="Noto Sans" panose="020B0502040504020204" pitchFamily="34" charset="0"/>
                          <a:cs typeface="Noto Sans" panose="020B0502040504020204" pitchFamily="34" charset="0"/>
                        </a:rPr>
                        <a:t>Downstream</a:t>
                      </a:r>
                    </a:p>
                  </a:txBody>
                  <a:tcPr anchor="ctr">
                    <a:solidFill>
                      <a:schemeClr val="accent1">
                        <a:lumMod val="75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Increase refinery capacity through the commissioning of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capacity creep projects </a:t>
                      </a:r>
                      <a:r>
                        <a:rPr lang="en-US" sz="1400" dirty="0">
                          <a:effectLst/>
                          <a:latin typeface="Noto Sans" panose="020B0502040504020204" pitchFamily="34" charset="0"/>
                          <a:ea typeface="Noto Sans" panose="020B0502040504020204" pitchFamily="34" charset="0"/>
                          <a:cs typeface="Noto Sans" panose="020B0502040504020204" pitchFamily="34" charset="0"/>
                        </a:rPr>
                        <a:t>at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Mina Abdullah refinery </a:t>
                      </a:r>
                      <a:r>
                        <a:rPr lang="en-US" sz="1400" dirty="0">
                          <a:effectLst/>
                          <a:latin typeface="Noto Sans" panose="020B0502040504020204" pitchFamily="34" charset="0"/>
                          <a:ea typeface="Noto Sans" panose="020B0502040504020204" pitchFamily="34" charset="0"/>
                          <a:cs typeface="Noto Sans" panose="020B0502040504020204" pitchFamily="34" charset="0"/>
                        </a:rPr>
                        <a:t>and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Al-Zour</a:t>
                      </a:r>
                      <a:r>
                        <a:rPr lang="en-US" sz="1400" dirty="0">
                          <a:effectLst/>
                          <a:latin typeface="Noto Sans" panose="020B0502040504020204" pitchFamily="34" charset="0"/>
                          <a:ea typeface="Noto Sans" panose="020B0502040504020204" pitchFamily="34" charset="0"/>
                          <a:cs typeface="Noto Sans" panose="020B0502040504020204" pitchFamily="34" charset="0"/>
                        </a:rPr>
                        <a: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dirty="0">
                        <a:effectLst/>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Build new and revamp existing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Sulphur handling facilities</a:t>
                      </a:r>
                      <a:r>
                        <a:rPr lang="en-US" sz="1400" dirty="0">
                          <a:effectLst/>
                          <a:latin typeface="Noto Sans" panose="020B0502040504020204" pitchFamily="34" charset="0"/>
                          <a:ea typeface="Noto Sans" panose="020B0502040504020204" pitchFamily="34" charset="0"/>
                          <a:cs typeface="Noto Sans" panose="020B0502040504020204" pitchFamily="34" charset="0"/>
                        </a:rPr>
                        <a:t> at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Mina Al-Ahmadi refinery</a:t>
                      </a:r>
                      <a:r>
                        <a:rPr lang="en-US" sz="1400" dirty="0">
                          <a:effectLst/>
                          <a:latin typeface="Noto Sans" panose="020B0502040504020204" pitchFamily="34" charset="0"/>
                          <a:ea typeface="Noto Sans" panose="020B0502040504020204" pitchFamily="34" charset="0"/>
                          <a:cs typeface="Noto Sans" panose="020B0502040504020204" pitchFamily="34" charset="0"/>
                        </a:rPr>
                        <a: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dirty="0">
                        <a:effectLst/>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Build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new crude </a:t>
                      </a:r>
                      <a:r>
                        <a:rPr lang="en-US" sz="1400" dirty="0">
                          <a:effectLst/>
                          <a:latin typeface="Noto Sans" panose="020B0502040504020204" pitchFamily="34" charset="0"/>
                          <a:ea typeface="Noto Sans" panose="020B0502040504020204" pitchFamily="34" charset="0"/>
                          <a:cs typeface="Noto Sans" panose="020B0502040504020204" pitchFamily="34" charset="0"/>
                        </a:rPr>
                        <a:t>and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bitumen units </a:t>
                      </a:r>
                      <a:r>
                        <a:rPr lang="en-US" sz="1400" dirty="0">
                          <a:effectLst/>
                          <a:latin typeface="Noto Sans" panose="020B0502040504020204" pitchFamily="34" charset="0"/>
                          <a:ea typeface="Noto Sans" panose="020B0502040504020204" pitchFamily="34" charset="0"/>
                          <a:cs typeface="Noto Sans" panose="020B0502040504020204" pitchFamily="34" charset="0"/>
                        </a:rPr>
                        <a:t>at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Mina Al-Ahmadi refinery</a:t>
                      </a:r>
                      <a:r>
                        <a:rPr lang="en-US" sz="1400" dirty="0">
                          <a:effectLst/>
                          <a:latin typeface="Noto Sans" panose="020B0502040504020204" pitchFamily="34" charset="0"/>
                          <a:ea typeface="Noto Sans" panose="020B0502040504020204" pitchFamily="34" charset="0"/>
                          <a:cs typeface="Noto Sans" panose="020B0502040504020204" pitchFamily="34" charset="0"/>
                        </a:rPr>
                        <a: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dirty="0">
                        <a:effectLst/>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Commission a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new acid gas removal unit </a:t>
                      </a:r>
                      <a:r>
                        <a:rPr lang="en-US" sz="1400" dirty="0">
                          <a:effectLst/>
                          <a:latin typeface="Noto Sans" panose="020B0502040504020204" pitchFamily="34" charset="0"/>
                          <a:ea typeface="Noto Sans" panose="020B0502040504020204" pitchFamily="34" charset="0"/>
                          <a:cs typeface="Noto Sans" panose="020B0502040504020204" pitchFamily="34" charset="0"/>
                        </a:rPr>
                        <a:t>and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revamp the existing units </a:t>
                      </a:r>
                      <a:r>
                        <a:rPr lang="en-US" sz="1400" dirty="0">
                          <a:effectLst/>
                          <a:latin typeface="Noto Sans" panose="020B0502040504020204" pitchFamily="34" charset="0"/>
                          <a:ea typeface="Noto Sans" panose="020B0502040504020204" pitchFamily="34" charset="0"/>
                          <a:cs typeface="Noto Sans" panose="020B0502040504020204" pitchFamily="34" charset="0"/>
                        </a:rPr>
                        <a:t>at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Mina Al-Ahmadi refinery</a:t>
                      </a:r>
                      <a:r>
                        <a:rPr lang="en-US" sz="1400" dirty="0">
                          <a:effectLst/>
                          <a:latin typeface="Noto Sans" panose="020B0502040504020204" pitchFamily="34" charset="0"/>
                          <a:ea typeface="Noto Sans" panose="020B0502040504020204" pitchFamily="34" charset="0"/>
                          <a:cs typeface="Noto Sans" panose="020B0502040504020204" pitchFamily="34" charset="0"/>
                        </a:rPr>
                        <a:t>.</a:t>
                      </a:r>
                    </a:p>
                  </a:txBody>
                  <a:tcPr>
                    <a:solidFill>
                      <a:schemeClr val="accent5">
                        <a:lumMod val="20000"/>
                        <a:lumOff val="80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Commission the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5th gas-processing train</a:t>
                      </a:r>
                      <a:r>
                        <a:rPr lang="en-US" sz="1400" dirty="0">
                          <a:effectLst/>
                          <a:latin typeface="Noto Sans" panose="020B0502040504020204" pitchFamily="34" charset="0"/>
                          <a:ea typeface="Noto Sans" panose="020B0502040504020204" pitchFamily="34" charset="0"/>
                          <a:cs typeface="Noto Sans" panose="020B0502040504020204" pitchFamily="34" charset="0"/>
                        </a:rPr>
                        <a:t> by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2020</a:t>
                      </a:r>
                      <a:r>
                        <a:rPr lang="en-US" sz="1400" dirty="0">
                          <a:effectLst/>
                          <a:latin typeface="Noto Sans" panose="020B0502040504020204" pitchFamily="34" charset="0"/>
                          <a:ea typeface="Noto Sans" panose="020B0502040504020204" pitchFamily="34" charset="0"/>
                          <a:cs typeface="Noto Sans" panose="020B0502040504020204" pitchFamily="34" charset="0"/>
                        </a:rPr>
                        <a: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dirty="0">
                        <a:effectLst/>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Commission the new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3,000 billion British thermal units per day LNG import terminal</a:t>
                      </a:r>
                      <a:r>
                        <a:rPr lang="en-US" sz="1400" dirty="0">
                          <a:effectLst/>
                          <a:latin typeface="Noto Sans" panose="020B0502040504020204" pitchFamily="34" charset="0"/>
                          <a:ea typeface="Noto Sans" panose="020B0502040504020204" pitchFamily="34" charset="0"/>
                          <a:cs typeface="Noto Sans" panose="020B0502040504020204" pitchFamily="34" charset="0"/>
                        </a:rPr>
                        <a:t> in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Al-Zour</a:t>
                      </a:r>
                      <a:r>
                        <a:rPr lang="en-US" sz="1400" dirty="0">
                          <a:effectLst/>
                          <a:latin typeface="Noto Sans" panose="020B0502040504020204" pitchFamily="34" charset="0"/>
                          <a:ea typeface="Noto Sans" panose="020B0502040504020204" pitchFamily="34" charset="0"/>
                          <a:cs typeface="Noto Sans" panose="020B0502040504020204" pitchFamily="34" charset="0"/>
                        </a:rPr>
                        <a:t>, to come online by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2021</a:t>
                      </a:r>
                      <a:r>
                        <a:rPr lang="en-US" sz="1400" dirty="0">
                          <a:effectLst/>
                          <a:latin typeface="Noto Sans" panose="020B0502040504020204" pitchFamily="34" charset="0"/>
                          <a:ea typeface="Noto Sans" panose="020B0502040504020204" pitchFamily="34" charset="0"/>
                          <a:cs typeface="Noto Sans" panose="020B0502040504020204" pitchFamily="34" charset="0"/>
                        </a:rPr>
                        <a: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dirty="0">
                        <a:effectLst/>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Develop an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ethane cracker </a:t>
                      </a:r>
                      <a:r>
                        <a:rPr lang="en-US" sz="1400" dirty="0">
                          <a:effectLst/>
                          <a:latin typeface="Noto Sans" panose="020B0502040504020204" pitchFamily="34" charset="0"/>
                          <a:ea typeface="Noto Sans" panose="020B0502040504020204" pitchFamily="34" charset="0"/>
                          <a:cs typeface="Noto Sans" panose="020B0502040504020204" pitchFamily="34" charset="0"/>
                        </a:rPr>
                        <a:t>by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2025</a:t>
                      </a:r>
                      <a:r>
                        <a:rPr lang="en-US" sz="1400" dirty="0">
                          <a:effectLst/>
                          <a:latin typeface="Noto Sans" panose="020B0502040504020204" pitchFamily="34" charset="0"/>
                          <a:ea typeface="Noto Sans" panose="020B0502040504020204" pitchFamily="34" charset="0"/>
                          <a:cs typeface="Noto Sans" panose="020B0502040504020204" pitchFamily="34" charset="0"/>
                        </a:rPr>
                        <a: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dirty="0">
                        <a:effectLst/>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Initiate a joint venture for derivatives and specialty products. </a:t>
                      </a:r>
                    </a:p>
                  </a:txBody>
                  <a:tcPr>
                    <a:solidFill>
                      <a:schemeClr val="accent5">
                        <a:lumMod val="20000"/>
                        <a:lumOff val="80000"/>
                      </a:schemeClr>
                    </a:solidFill>
                  </a:tcPr>
                </a:tc>
                <a:extLst>
                  <a:ext uri="{0D108BD9-81ED-4DB2-BD59-A6C34878D82A}">
                    <a16:rowId xmlns:a16="http://schemas.microsoft.com/office/drawing/2014/main" val="313066510"/>
                  </a:ext>
                </a:extLst>
              </a:tr>
              <a:tr h="2357728">
                <a:tc>
                  <a:txBody>
                    <a:bodyPr/>
                    <a:lstStyle/>
                    <a:p>
                      <a:pPr algn="ctr"/>
                      <a:r>
                        <a:rPr lang="en-US" sz="1400" b="1" dirty="0">
                          <a:solidFill>
                            <a:schemeClr val="bg1"/>
                          </a:solidFill>
                          <a:latin typeface="Noto Sans" panose="020B0502040504020204" pitchFamily="34" charset="0"/>
                          <a:ea typeface="Noto Sans" panose="020B0502040504020204" pitchFamily="34" charset="0"/>
                          <a:cs typeface="Noto Sans" panose="020B0502040504020204" pitchFamily="34" charset="0"/>
                        </a:rPr>
                        <a:t>Upstream</a:t>
                      </a:r>
                      <a:endParaRPr lang="en-US" sz="1400"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txBody>
                  <a:tcPr anchor="ctr">
                    <a:solidFill>
                      <a:schemeClr val="accent1">
                        <a:lumMod val="75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Increase refinery capacity through the commissioning of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capacity creep projects </a:t>
                      </a:r>
                      <a:r>
                        <a:rPr lang="en-US" sz="1400" dirty="0">
                          <a:effectLst/>
                          <a:latin typeface="Noto Sans" panose="020B0502040504020204" pitchFamily="34" charset="0"/>
                          <a:ea typeface="Noto Sans" panose="020B0502040504020204" pitchFamily="34" charset="0"/>
                          <a:cs typeface="Noto Sans" panose="020B0502040504020204" pitchFamily="34" charset="0"/>
                        </a:rPr>
                        <a:t>at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Mina Abdullah refinery </a:t>
                      </a:r>
                      <a:r>
                        <a:rPr lang="en-US" sz="1400" dirty="0">
                          <a:effectLst/>
                          <a:latin typeface="Noto Sans" panose="020B0502040504020204" pitchFamily="34" charset="0"/>
                          <a:ea typeface="Noto Sans" panose="020B0502040504020204" pitchFamily="34" charset="0"/>
                          <a:cs typeface="Noto Sans" panose="020B0502040504020204" pitchFamily="34" charset="0"/>
                        </a:rPr>
                        <a:t>and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Al-Zour</a:t>
                      </a:r>
                      <a:r>
                        <a:rPr lang="en-US" sz="1400" dirty="0">
                          <a:effectLst/>
                          <a:latin typeface="Noto Sans" panose="020B0502040504020204" pitchFamily="34" charset="0"/>
                          <a:ea typeface="Noto Sans" panose="020B0502040504020204" pitchFamily="34" charset="0"/>
                          <a:cs typeface="Noto Sans" panose="020B0502040504020204" pitchFamily="34" charset="0"/>
                        </a:rPr>
                        <a: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dirty="0">
                        <a:effectLst/>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Develop heavy-oil enhanced oil recovery programs in the north.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dirty="0">
                        <a:effectLst/>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Develop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Wafra pressure maintenance programs </a:t>
                      </a:r>
                      <a:r>
                        <a:rPr lang="en-US" sz="1400" dirty="0">
                          <a:effectLst/>
                          <a:latin typeface="Noto Sans" panose="020B0502040504020204" pitchFamily="34" charset="0"/>
                          <a:ea typeface="Noto Sans" panose="020B0502040504020204" pitchFamily="34" charset="0"/>
                          <a:cs typeface="Noto Sans" panose="020B0502040504020204" pitchFamily="34" charset="0"/>
                        </a:rPr>
                        <a:t>(Phases I and II).</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dirty="0">
                        <a:effectLst/>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Develop offshore and oil shale fields.</a:t>
                      </a:r>
                    </a:p>
                  </a:txBody>
                  <a:tcPr>
                    <a:solidFill>
                      <a:schemeClr val="accent5">
                        <a:lumMod val="20000"/>
                        <a:lumOff val="80000"/>
                      </a:schemeClr>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Develop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4</a:t>
                      </a:r>
                      <a:r>
                        <a:rPr lang="en-US" sz="1400" i="1" dirty="0">
                          <a:effectLst/>
                          <a:latin typeface="Noto Sans" panose="020B0502040504020204" pitchFamily="34" charset="0"/>
                          <a:ea typeface="Noto Sans" panose="020B0502040504020204" pitchFamily="34" charset="0"/>
                          <a:cs typeface="Noto Sans" panose="020B0502040504020204" pitchFamily="34" charset="0"/>
                        </a:rPr>
                        <a:t>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Jurassic production facilities</a:t>
                      </a:r>
                      <a:r>
                        <a:rPr lang="en-US" sz="1400" i="1" dirty="0">
                          <a:effectLst/>
                          <a:latin typeface="Noto Sans" panose="020B0502040504020204" pitchFamily="34" charset="0"/>
                          <a:ea typeface="Noto Sans" panose="020B0502040504020204" pitchFamily="34" charset="0"/>
                          <a:cs typeface="Noto Sans" panose="020B0502040504020204" pitchFamily="34" charset="0"/>
                        </a:rPr>
                        <a:t> </a:t>
                      </a:r>
                      <a:r>
                        <a:rPr lang="en-US" sz="1400" dirty="0">
                          <a:effectLst/>
                          <a:latin typeface="Noto Sans" panose="020B0502040504020204" pitchFamily="34" charset="0"/>
                          <a:ea typeface="Noto Sans" panose="020B0502040504020204" pitchFamily="34" charset="0"/>
                          <a:cs typeface="Noto Sans" panose="020B0502040504020204" pitchFamily="34" charset="0"/>
                        </a:rPr>
                        <a:t>by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2024</a:t>
                      </a:r>
                      <a:r>
                        <a:rPr lang="en-US" sz="1400" dirty="0">
                          <a:effectLst/>
                          <a:latin typeface="Noto Sans" panose="020B0502040504020204" pitchFamily="34" charset="0"/>
                          <a:ea typeface="Noto Sans" panose="020B0502040504020204" pitchFamily="34" charset="0"/>
                          <a:cs typeface="Noto Sans" panose="020B0502040504020204" pitchFamily="34" charset="0"/>
                        </a:rPr>
                        <a:t>, each with a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capacity of 4.5 million cubic meters per day</a:t>
                      </a:r>
                      <a:r>
                        <a:rPr lang="en-US" sz="1400" dirty="0">
                          <a:effectLst/>
                          <a:latin typeface="Noto Sans" panose="020B0502040504020204" pitchFamily="34" charset="0"/>
                          <a:ea typeface="Noto Sans" panose="020B0502040504020204" pitchFamily="34" charset="0"/>
                          <a:cs typeface="Noto Sans" panose="020B0502040504020204" pitchFamily="34" charset="0"/>
                        </a:rPr>
                        <a:t>.</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dirty="0">
                        <a:effectLst/>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Complete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Wafra Joint Operation </a:t>
                      </a:r>
                      <a:r>
                        <a:rPr lang="en-US" sz="1400" dirty="0">
                          <a:effectLst/>
                          <a:latin typeface="Noto Sans" panose="020B0502040504020204" pitchFamily="34" charset="0"/>
                          <a:ea typeface="Noto Sans" panose="020B0502040504020204" pitchFamily="34" charset="0"/>
                          <a:cs typeface="Noto Sans" panose="020B0502040504020204" pitchFamily="34" charset="0"/>
                        </a:rPr>
                        <a:t>to capture and process associated flared gas.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500" dirty="0">
                        <a:effectLst/>
                        <a:latin typeface="Noto Sans" panose="020B0502040504020204" pitchFamily="34" charset="0"/>
                        <a:ea typeface="Noto Sans" panose="020B0502040504020204" pitchFamily="34" charset="0"/>
                        <a:cs typeface="Noto Sans" panose="020B0502040504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latin typeface="Noto Sans" panose="020B0502040504020204" pitchFamily="34" charset="0"/>
                          <a:ea typeface="Noto Sans" panose="020B0502040504020204" pitchFamily="34" charset="0"/>
                          <a:cs typeface="Noto Sans" panose="020B0502040504020204" pitchFamily="34" charset="0"/>
                        </a:rPr>
                        <a:t>Construct a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gas pipeline </a:t>
                      </a:r>
                      <a:r>
                        <a:rPr lang="en-US" sz="1400" dirty="0">
                          <a:effectLst/>
                          <a:latin typeface="Noto Sans" panose="020B0502040504020204" pitchFamily="34" charset="0"/>
                          <a:ea typeface="Noto Sans" panose="020B0502040504020204" pitchFamily="34" charset="0"/>
                          <a:cs typeface="Noto Sans" panose="020B0502040504020204" pitchFamily="34" charset="0"/>
                        </a:rPr>
                        <a:t>from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Khafji Joint Operation </a:t>
                      </a:r>
                      <a:r>
                        <a:rPr lang="en-US" sz="1400" dirty="0">
                          <a:effectLst/>
                          <a:latin typeface="Noto Sans" panose="020B0502040504020204" pitchFamily="34" charset="0"/>
                          <a:ea typeface="Noto Sans" panose="020B0502040504020204" pitchFamily="34" charset="0"/>
                          <a:cs typeface="Noto Sans" panose="020B0502040504020204" pitchFamily="34" charset="0"/>
                        </a:rPr>
                        <a:t>to </a:t>
                      </a:r>
                      <a:r>
                        <a:rPr lang="en-US" sz="1400" i="1" dirty="0">
                          <a:solidFill>
                            <a:schemeClr val="accent2"/>
                          </a:solidFill>
                          <a:effectLst/>
                          <a:latin typeface="Noto Sans" panose="020B0502040504020204" pitchFamily="34" charset="0"/>
                          <a:ea typeface="Noto Sans" panose="020B0502040504020204" pitchFamily="34" charset="0"/>
                          <a:cs typeface="Noto Sans" panose="020B0502040504020204" pitchFamily="34" charset="0"/>
                        </a:rPr>
                        <a:t>Mina Ahmadi refinery</a:t>
                      </a:r>
                      <a:r>
                        <a:rPr lang="en-US" sz="1400" dirty="0">
                          <a:effectLst/>
                          <a:latin typeface="Noto Sans" panose="020B0502040504020204" pitchFamily="34" charset="0"/>
                          <a:ea typeface="Noto Sans" panose="020B0502040504020204" pitchFamily="34" charset="0"/>
                          <a:cs typeface="Noto Sans" panose="020B0502040504020204" pitchFamily="34" charset="0"/>
                        </a:rPr>
                        <a:t>.</a:t>
                      </a:r>
                    </a:p>
                  </a:txBody>
                  <a:tcPr>
                    <a:solidFill>
                      <a:schemeClr val="accent5">
                        <a:lumMod val="20000"/>
                        <a:lumOff val="80000"/>
                      </a:schemeClr>
                    </a:solidFill>
                  </a:tcPr>
                </a:tc>
                <a:extLst>
                  <a:ext uri="{0D108BD9-81ED-4DB2-BD59-A6C34878D82A}">
                    <a16:rowId xmlns:a16="http://schemas.microsoft.com/office/drawing/2014/main" val="3823598636"/>
                  </a:ext>
                </a:extLst>
              </a:tr>
            </a:tbl>
          </a:graphicData>
        </a:graphic>
      </p:graphicFrame>
    </p:spTree>
    <p:extLst>
      <p:ext uri="{BB962C8B-B14F-4D97-AF65-F5344CB8AC3E}">
        <p14:creationId xmlns:p14="http://schemas.microsoft.com/office/powerpoint/2010/main" val="311757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DF6B52-17E3-4CAC-AFD0-6C3AF55EAC4F}"/>
              </a:ext>
            </a:extLst>
          </p:cNvPr>
          <p:cNvSpPr>
            <a:spLocks noGrp="1"/>
          </p:cNvSpPr>
          <p:nvPr>
            <p:ph sz="half" idx="2"/>
          </p:nvPr>
        </p:nvSpPr>
        <p:spPr>
          <a:xfrm>
            <a:off x="105465" y="4357343"/>
            <a:ext cx="8933070" cy="1715186"/>
          </a:xfrm>
        </p:spPr>
        <p:txBody>
          <a:bodyPr>
            <a:noAutofit/>
          </a:bodyPr>
          <a:lstStyle/>
          <a:p>
            <a:pPr algn="just">
              <a:lnSpc>
                <a:spcPct val="100000"/>
              </a:lnSpc>
              <a:buBlip>
                <a:blip r:embed="rId3"/>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The share of oil steadily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declines</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from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52%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to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42%</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lnSpc>
                <a:spcPct val="100000"/>
              </a:lnSpc>
              <a:buBlip>
                <a:blip r:embed="rId3"/>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Natural gas demand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grows</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by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2.2%</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per year 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2015 – 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lnSpc>
                <a:spcPct val="100000"/>
              </a:lnSpc>
              <a:buBlip>
                <a:blip r:embed="rId3"/>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The share of gas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climbs</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to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55%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up from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48%</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p>
          <a:p>
            <a:pPr algn="just">
              <a:lnSpc>
                <a:spcPct val="100000"/>
              </a:lnSpc>
              <a:buBlip>
                <a:blip r:embed="rId3"/>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the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Business-as-Usual Case</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the share of renewable energy demand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remains</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low</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only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3%</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p:txBody>
      </p:sp>
      <p:graphicFrame>
        <p:nvGraphicFramePr>
          <p:cNvPr id="8" name="Content Placeholder 7">
            <a:extLst>
              <a:ext uri="{FF2B5EF4-FFF2-40B4-BE49-F238E27FC236}">
                <a16:creationId xmlns:a16="http://schemas.microsoft.com/office/drawing/2014/main" id="{86CC6DD7-C975-44B3-9261-7976AC304BC3}"/>
              </a:ext>
            </a:extLst>
          </p:cNvPr>
          <p:cNvGraphicFramePr>
            <a:graphicFrameLocks noGrp="1"/>
          </p:cNvGraphicFramePr>
          <p:nvPr>
            <p:ph sz="half" idx="1"/>
            <p:extLst>
              <p:ext uri="{D42A27DB-BD31-4B8C-83A1-F6EECF244321}">
                <p14:modId xmlns:p14="http://schemas.microsoft.com/office/powerpoint/2010/main" val="4280539122"/>
              </p:ext>
            </p:extLst>
          </p:nvPr>
        </p:nvGraphicFramePr>
        <p:xfrm>
          <a:off x="451050" y="553998"/>
          <a:ext cx="8241899" cy="380334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D3E09DBB-B90A-40BA-9425-BAB860B14DF7}"/>
              </a:ext>
            </a:extLst>
          </p:cNvPr>
          <p:cNvSpPr txBox="1"/>
          <p:nvPr/>
        </p:nvSpPr>
        <p:spPr>
          <a:xfrm flipH="1">
            <a:off x="0" y="0"/>
            <a:ext cx="8044250"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Total Primary Energy Demand</a:t>
            </a:r>
          </a:p>
        </p:txBody>
      </p:sp>
      <p:grpSp>
        <p:nvGrpSpPr>
          <p:cNvPr id="6" name="Group 5">
            <a:extLst>
              <a:ext uri="{FF2B5EF4-FFF2-40B4-BE49-F238E27FC236}">
                <a16:creationId xmlns:a16="http://schemas.microsoft.com/office/drawing/2014/main" id="{57EB37BA-5F81-4D73-85AC-927220938B8E}"/>
              </a:ext>
            </a:extLst>
          </p:cNvPr>
          <p:cNvGrpSpPr/>
          <p:nvPr/>
        </p:nvGrpSpPr>
        <p:grpSpPr>
          <a:xfrm>
            <a:off x="105465" y="6439920"/>
            <a:ext cx="2001306" cy="349252"/>
            <a:chOff x="165100" y="6329021"/>
            <a:chExt cx="2437121" cy="425307"/>
          </a:xfrm>
        </p:grpSpPr>
        <p:pic>
          <p:nvPicPr>
            <p:cNvPr id="7" name="Picture 6" descr="A picture containing clipart&#10;&#10;Description generated with high confidence">
              <a:extLst>
                <a:ext uri="{FF2B5EF4-FFF2-40B4-BE49-F238E27FC236}">
                  <a16:creationId xmlns:a16="http://schemas.microsoft.com/office/drawing/2014/main" id="{009413AA-38BC-48E5-89F9-FD5DE2BBF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9" name="TextBox 8">
              <a:extLst>
                <a:ext uri="{FF2B5EF4-FFF2-40B4-BE49-F238E27FC236}">
                  <a16:creationId xmlns:a16="http://schemas.microsoft.com/office/drawing/2014/main" id="{51AB8207-C9D6-49BA-A170-E026E0BB0EC3}"/>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Tree>
    <p:extLst>
      <p:ext uri="{BB962C8B-B14F-4D97-AF65-F5344CB8AC3E}">
        <p14:creationId xmlns:p14="http://schemas.microsoft.com/office/powerpoint/2010/main" val="2344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10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2" dur="1000"/>
                                        <p:tgtEl>
                                          <p:spTgt spid="8">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7" dur="1000"/>
                                        <p:tgtEl>
                                          <p:spTgt spid="8">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fade">
                                      <p:cBhvr>
                                        <p:cTn id="22" dur="1000"/>
                                        <p:tgtEl>
                                          <p:spTgt spid="8">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4EC2F70-01A7-4EFD-B536-EDDC9830D5BF}"/>
              </a:ext>
            </a:extLst>
          </p:cNvPr>
          <p:cNvGraphicFramePr>
            <a:graphicFrameLocks noGrp="1"/>
          </p:cNvGraphicFramePr>
          <p:nvPr>
            <p:ph idx="1"/>
            <p:extLst>
              <p:ext uri="{D42A27DB-BD31-4B8C-83A1-F6EECF244321}">
                <p14:modId xmlns:p14="http://schemas.microsoft.com/office/powerpoint/2010/main" val="451096419"/>
              </p:ext>
            </p:extLst>
          </p:nvPr>
        </p:nvGraphicFramePr>
        <p:xfrm>
          <a:off x="149877" y="480986"/>
          <a:ext cx="8844246" cy="42084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312DA30F-6AD8-422D-A656-0FDD335AF876}"/>
              </a:ext>
            </a:extLst>
          </p:cNvPr>
          <p:cNvSpPr txBox="1"/>
          <p:nvPr/>
        </p:nvSpPr>
        <p:spPr>
          <a:xfrm flipH="1">
            <a:off x="0" y="0"/>
            <a:ext cx="7968343"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Total Final Energy Consumption by Sector</a:t>
            </a:r>
          </a:p>
        </p:txBody>
      </p:sp>
      <p:grpSp>
        <p:nvGrpSpPr>
          <p:cNvPr id="6" name="Group 5">
            <a:extLst>
              <a:ext uri="{FF2B5EF4-FFF2-40B4-BE49-F238E27FC236}">
                <a16:creationId xmlns:a16="http://schemas.microsoft.com/office/drawing/2014/main" id="{F0B6E5CA-31BE-4584-80C3-A3B82C3D803F}"/>
              </a:ext>
            </a:extLst>
          </p:cNvPr>
          <p:cNvGrpSpPr/>
          <p:nvPr/>
        </p:nvGrpSpPr>
        <p:grpSpPr>
          <a:xfrm>
            <a:off x="105465" y="6439920"/>
            <a:ext cx="2001306" cy="349252"/>
            <a:chOff x="165100" y="6329021"/>
            <a:chExt cx="2437121" cy="425307"/>
          </a:xfrm>
        </p:grpSpPr>
        <p:pic>
          <p:nvPicPr>
            <p:cNvPr id="7" name="Picture 6" descr="A picture containing clipart&#10;&#10;Description generated with high confidence">
              <a:extLst>
                <a:ext uri="{FF2B5EF4-FFF2-40B4-BE49-F238E27FC236}">
                  <a16:creationId xmlns:a16="http://schemas.microsoft.com/office/drawing/2014/main" id="{2F14AC17-C790-4E47-A67C-C311C75E5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8" name="TextBox 7">
              <a:extLst>
                <a:ext uri="{FF2B5EF4-FFF2-40B4-BE49-F238E27FC236}">
                  <a16:creationId xmlns:a16="http://schemas.microsoft.com/office/drawing/2014/main" id="{3F926B95-7CB8-4B3B-8E33-AFEE3BFE229B}"/>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
        <p:nvSpPr>
          <p:cNvPr id="9" name="Content Placeholder 2">
            <a:extLst>
              <a:ext uri="{FF2B5EF4-FFF2-40B4-BE49-F238E27FC236}">
                <a16:creationId xmlns:a16="http://schemas.microsoft.com/office/drawing/2014/main" id="{BEDD43A6-95D9-4989-9E39-6FC574600706}"/>
              </a:ext>
            </a:extLst>
          </p:cNvPr>
          <p:cNvSpPr txBox="1">
            <a:spLocks/>
          </p:cNvSpPr>
          <p:nvPr/>
        </p:nvSpPr>
        <p:spPr>
          <a:xfrm>
            <a:off x="105465" y="4792288"/>
            <a:ext cx="8844246" cy="15184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buBlip>
                <a:blip r:embed="rId5"/>
              </a:buBlip>
            </a:pPr>
            <a:r>
              <a:rPr lang="en-US" sz="1800" dirty="0">
                <a:solidFill>
                  <a:srgbClr val="203864"/>
                </a:solidFill>
                <a:latin typeface="Noto Sans" panose="020B0502040504020204" pitchFamily="34" charset="0"/>
                <a:ea typeface="Noto Sans" panose="020B0502040504020204" pitchFamily="34" charset="0"/>
                <a:cs typeface="Noto Sans" panose="020B0502040504020204" pitchFamily="34" charset="0"/>
              </a:rPr>
              <a:t>From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2000</a:t>
            </a:r>
            <a:r>
              <a:rPr lang="en-US" sz="1800" dirty="0">
                <a:solidFill>
                  <a:srgbClr val="203864"/>
                </a:solidFill>
                <a:latin typeface="Noto Sans" panose="020B0502040504020204" pitchFamily="34" charset="0"/>
                <a:ea typeface="Noto Sans" panose="020B0502040504020204" pitchFamily="34" charset="0"/>
                <a:cs typeface="Noto Sans" panose="020B0502040504020204" pitchFamily="34" charset="0"/>
              </a:rPr>
              <a:t> to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2015</a:t>
            </a:r>
            <a:r>
              <a:rPr lang="en-US" sz="1800" dirty="0">
                <a:solidFill>
                  <a:srgbClr val="203864"/>
                </a:solidFill>
                <a:latin typeface="Noto Sans" panose="020B0502040504020204" pitchFamily="34" charset="0"/>
                <a:ea typeface="Noto Sans" panose="020B0502040504020204" pitchFamily="34" charset="0"/>
                <a:cs typeface="Noto Sans" panose="020B0502040504020204" pitchFamily="34" charset="0"/>
              </a:rPr>
              <a:t>, growth in final demand was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considerably more rapid (4.8% per year) </a:t>
            </a:r>
            <a:r>
              <a:rPr lang="en-US" sz="1800" dirty="0">
                <a:solidFill>
                  <a:srgbClr val="203864"/>
                </a:solidFill>
                <a:latin typeface="Noto Sans" panose="020B0502040504020204" pitchFamily="34" charset="0"/>
                <a:ea typeface="Noto Sans" panose="020B0502040504020204" pitchFamily="34" charset="0"/>
                <a:cs typeface="Noto Sans" panose="020B0502040504020204" pitchFamily="34" charset="0"/>
              </a:rPr>
              <a:t>due to a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construction boom over the period </a:t>
            </a:r>
            <a:r>
              <a:rPr lang="en-US" sz="1800" dirty="0">
                <a:solidFill>
                  <a:srgbClr val="203864"/>
                </a:solidFill>
                <a:latin typeface="Noto Sans" panose="020B0502040504020204" pitchFamily="34" charset="0"/>
                <a:ea typeface="Noto Sans" panose="020B0502040504020204" pitchFamily="34" charset="0"/>
                <a:cs typeface="Noto Sans" panose="020B0502040504020204" pitchFamily="34" charset="0"/>
              </a:rPr>
              <a:t>and a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rapid increase in population</a:t>
            </a:r>
            <a:r>
              <a:rPr lang="en-US" sz="1800" dirty="0">
                <a:solidFill>
                  <a:srgbClr val="203864"/>
                </a:solidFill>
                <a:latin typeface="Noto Sans" panose="020B0502040504020204" pitchFamily="34" charset="0"/>
                <a:ea typeface="Noto Sans" panose="020B0502040504020204" pitchFamily="34" charset="0"/>
                <a:cs typeface="Noto Sans" panose="020B0502040504020204" pitchFamily="34" charset="0"/>
              </a:rPr>
              <a:t>. </a:t>
            </a:r>
            <a:endParaRPr lang="en-US" sz="500" dirty="0">
              <a:solidFill>
                <a:srgbClr val="203864"/>
              </a:solidFill>
              <a:latin typeface="Noto Sans" panose="020B0502040504020204" pitchFamily="34" charset="0"/>
              <a:ea typeface="Noto Sans" panose="020B0502040504020204" pitchFamily="34" charset="0"/>
              <a:cs typeface="Noto Sans" panose="020B0502040504020204" pitchFamily="34" charset="0"/>
            </a:endParaRPr>
          </a:p>
          <a:p>
            <a:pPr algn="just">
              <a:lnSpc>
                <a:spcPct val="100000"/>
              </a:lnSpc>
              <a:buBlip>
                <a:blip r:embed="rId5"/>
              </a:buBlip>
            </a:pPr>
            <a:r>
              <a:rPr lang="en-US" sz="1800" dirty="0">
                <a:solidFill>
                  <a:srgbClr val="203864"/>
                </a:solidFill>
                <a:latin typeface="Noto Sans" panose="020B0502040504020204" pitchFamily="34" charset="0"/>
                <a:ea typeface="Noto Sans" panose="020B0502040504020204" pitchFamily="34" charset="0"/>
                <a:cs typeface="Noto Sans" panose="020B0502040504020204" pitchFamily="34" charset="0"/>
              </a:rPr>
              <a:t>Total final consumption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increases</a:t>
            </a:r>
            <a:r>
              <a:rPr lang="en-US" sz="1800" dirty="0">
                <a:solidFill>
                  <a:srgbClr val="203864"/>
                </a:solidFill>
                <a:latin typeface="Noto Sans" panose="020B0502040504020204" pitchFamily="34" charset="0"/>
                <a:ea typeface="Noto Sans" panose="020B0502040504020204" pitchFamily="34" charset="0"/>
                <a:cs typeface="Noto Sans" panose="020B0502040504020204" pitchFamily="34" charset="0"/>
              </a:rPr>
              <a:t> from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18.4</a:t>
            </a:r>
            <a:r>
              <a:rPr lang="en-US" sz="1800" i="1" dirty="0">
                <a:solidFill>
                  <a:srgbClr val="203864"/>
                </a:solidFill>
                <a:latin typeface="Noto Sans" panose="020B0502040504020204" pitchFamily="34" charset="0"/>
                <a:ea typeface="Noto Sans" panose="020B0502040504020204" pitchFamily="34" charset="0"/>
                <a:cs typeface="Noto Sans" panose="020B0502040504020204" pitchFamily="34" charset="0"/>
              </a:rPr>
              <a:t>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Mtoe </a:t>
            </a:r>
            <a:r>
              <a:rPr lang="en-US" sz="1800" dirty="0">
                <a:solidFill>
                  <a:srgbClr val="203864"/>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2015</a:t>
            </a:r>
            <a:r>
              <a:rPr lang="en-US" sz="1800" dirty="0">
                <a:solidFill>
                  <a:srgbClr val="203864"/>
                </a:solidFill>
                <a:latin typeface="Noto Sans" panose="020B0502040504020204" pitchFamily="34" charset="0"/>
                <a:ea typeface="Noto Sans" panose="020B0502040504020204" pitchFamily="34" charset="0"/>
                <a:cs typeface="Noto Sans" panose="020B0502040504020204" pitchFamily="34" charset="0"/>
              </a:rPr>
              <a:t> to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28.6</a:t>
            </a:r>
            <a:r>
              <a:rPr lang="en-US" sz="1800" i="1" dirty="0">
                <a:solidFill>
                  <a:srgbClr val="203864"/>
                </a:solidFill>
                <a:latin typeface="Noto Sans" panose="020B0502040504020204" pitchFamily="34" charset="0"/>
                <a:ea typeface="Noto Sans" panose="020B0502040504020204" pitchFamily="34" charset="0"/>
                <a:cs typeface="Noto Sans" panose="020B0502040504020204" pitchFamily="34" charset="0"/>
              </a:rPr>
              <a:t>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Mtoe</a:t>
            </a:r>
            <a:r>
              <a:rPr lang="en-US" sz="1800" i="1" dirty="0">
                <a:solidFill>
                  <a:srgbClr val="203864"/>
                </a:solidFill>
                <a:latin typeface="Noto Sans" panose="020B0502040504020204" pitchFamily="34" charset="0"/>
                <a:ea typeface="Noto Sans" panose="020B0502040504020204" pitchFamily="34" charset="0"/>
                <a:cs typeface="Noto Sans" panose="020B0502040504020204" pitchFamily="34" charset="0"/>
              </a:rPr>
              <a:t> </a:t>
            </a:r>
            <a:r>
              <a:rPr lang="en-US" sz="1800" dirty="0">
                <a:solidFill>
                  <a:srgbClr val="203864"/>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rgbClr val="203864"/>
                </a:solidFill>
                <a:latin typeface="Noto Sans" panose="020B0502040504020204" pitchFamily="34" charset="0"/>
                <a:ea typeface="Noto Sans" panose="020B0502040504020204" pitchFamily="34" charset="0"/>
                <a:cs typeface="Noto Sans" panose="020B0502040504020204" pitchFamily="34" charset="0"/>
              </a:rPr>
              <a:t>, by an average annual rate of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2.2%</a:t>
            </a:r>
          </a:p>
        </p:txBody>
      </p:sp>
    </p:spTree>
    <p:extLst>
      <p:ext uri="{BB962C8B-B14F-4D97-AF65-F5344CB8AC3E}">
        <p14:creationId xmlns:p14="http://schemas.microsoft.com/office/powerpoint/2010/main" val="43820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1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12" dur="10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7" dur="10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22" dur="10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fade">
                                      <p:cBhvr>
                                        <p:cTn id="27" dur="1000"/>
                                        <p:tgtEl>
                                          <p:spTgt spid="5">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chart seriesIdx="4" categoryIdx="-4" bldStep="series"/>
                                            </p:graphicEl>
                                          </p:spTgt>
                                        </p:tgtEl>
                                        <p:attrNameLst>
                                          <p:attrName>style.visibility</p:attrName>
                                        </p:attrNameLst>
                                      </p:cBhvr>
                                      <p:to>
                                        <p:strVal val="visible"/>
                                      </p:to>
                                    </p:set>
                                    <p:animEffect transition="in" filter="fade">
                                      <p:cBhvr>
                                        <p:cTn id="32" dur="1000"/>
                                        <p:tgtEl>
                                          <p:spTgt spid="5">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chart seriesIdx="5" categoryIdx="-4" bldStep="series"/>
                                            </p:graphicEl>
                                          </p:spTgt>
                                        </p:tgtEl>
                                        <p:attrNameLst>
                                          <p:attrName>style.visibility</p:attrName>
                                        </p:attrNameLst>
                                      </p:cBhvr>
                                      <p:to>
                                        <p:strVal val="visible"/>
                                      </p:to>
                                    </p:set>
                                    <p:animEffect transition="in" filter="fade">
                                      <p:cBhvr>
                                        <p:cTn id="37" dur="1000"/>
                                        <p:tgtEl>
                                          <p:spTgt spid="5">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2" name="Title 11"/>
          <p:cNvSpPr>
            <a:spLocks noGrp="1"/>
          </p:cNvSpPr>
          <p:nvPr>
            <p:ph type="ctrTitle"/>
          </p:nvPr>
        </p:nvSpPr>
        <p:spPr>
          <a:xfrm>
            <a:off x="1143000" y="1638300"/>
            <a:ext cx="6858000" cy="1790700"/>
          </a:xfrm>
        </p:spPr>
        <p:txBody>
          <a:bodyPr>
            <a:normAutofit fontScale="90000"/>
          </a:bodyPr>
          <a:lstStyle/>
          <a:p>
            <a:br>
              <a:rPr lang="en-US" dirty="0">
                <a:latin typeface="Century Gothic" panose="020B0502020202020204" pitchFamily="34" charset="0"/>
              </a:rPr>
            </a:br>
            <a:r>
              <a:rPr lang="en-US" b="1" dirty="0">
                <a:solidFill>
                  <a:schemeClr val="accent2"/>
                </a:solidFill>
                <a:latin typeface="Century Gothic" panose="020B0502020202020204" pitchFamily="34" charset="0"/>
              </a:rPr>
              <a:t>2019</a:t>
            </a:r>
            <a:br>
              <a:rPr lang="en-US" b="1" dirty="0">
                <a:latin typeface="Century Gothic" panose="020B0502020202020204" pitchFamily="34" charset="0"/>
              </a:rPr>
            </a:br>
            <a:r>
              <a:rPr lang="en-US" b="1" dirty="0">
                <a:solidFill>
                  <a:schemeClr val="bg1"/>
                </a:solidFill>
                <a:latin typeface="Century Gothic" panose="020B0502020202020204" pitchFamily="34" charset="0"/>
              </a:rPr>
              <a:t>Kuwait Energy Outlook</a:t>
            </a:r>
          </a:p>
        </p:txBody>
      </p:sp>
      <p:sp>
        <p:nvSpPr>
          <p:cNvPr id="13" name="Subtitle 12"/>
          <p:cNvSpPr>
            <a:spLocks noGrp="1"/>
          </p:cNvSpPr>
          <p:nvPr>
            <p:ph type="subTitle" idx="1"/>
          </p:nvPr>
        </p:nvSpPr>
        <p:spPr>
          <a:xfrm>
            <a:off x="1143000" y="3602038"/>
            <a:ext cx="6858000" cy="1036223"/>
          </a:xfrm>
        </p:spPr>
        <p:txBody>
          <a:bodyPr/>
          <a:lstStyle/>
          <a:p>
            <a:r>
              <a:rPr lang="en-US" b="1" dirty="0">
                <a:solidFill>
                  <a:schemeClr val="accent2"/>
                </a:solidFill>
                <a:latin typeface="Century Gothic" panose="020B0502020202020204" pitchFamily="34" charset="0"/>
              </a:rPr>
              <a:t>Sustaining Prosperity Through Strategic Energy Management</a:t>
            </a:r>
          </a:p>
          <a:p>
            <a:endParaRPr lang="en-US" sz="1350" b="1" dirty="0">
              <a:solidFill>
                <a:srgbClr val="002060"/>
              </a:solidFill>
              <a:latin typeface="Century Gothic" panose="020B0502020202020204" pitchFamily="34" charset="0"/>
            </a:endParaRPr>
          </a:p>
          <a:p>
            <a:pPr>
              <a:spcBef>
                <a:spcPts val="0"/>
              </a:spcBef>
            </a:pPr>
            <a:r>
              <a:rPr lang="en-US" sz="1200" dirty="0">
                <a:solidFill>
                  <a:schemeClr val="bg1"/>
                </a:solidFill>
                <a:latin typeface="Century Gothic" panose="020B0502020202020204" pitchFamily="34" charset="0"/>
              </a:rPr>
              <a:t>17 February 2019</a:t>
            </a:r>
          </a:p>
          <a:p>
            <a:pPr>
              <a:lnSpc>
                <a:spcPct val="150000"/>
              </a:lnSpc>
              <a:spcBef>
                <a:spcPts val="0"/>
              </a:spcBef>
            </a:pPr>
            <a:r>
              <a:rPr lang="en-US" sz="1200" dirty="0">
                <a:solidFill>
                  <a:schemeClr val="bg1"/>
                </a:solidFill>
                <a:latin typeface="Century Gothic" panose="020B0502020202020204" pitchFamily="34" charset="0"/>
              </a:rPr>
              <a:t>Kuwait Institute for Scientific Research, Kuwait</a:t>
            </a:r>
          </a:p>
        </p:txBody>
      </p:sp>
      <p:sp>
        <p:nvSpPr>
          <p:cNvPr id="5" name="Subtitle 12">
            <a:extLst>
              <a:ext uri="{FF2B5EF4-FFF2-40B4-BE49-F238E27FC236}">
                <a16:creationId xmlns:a16="http://schemas.microsoft.com/office/drawing/2014/main" id="{E2D567D3-E5FC-47F2-ACB5-88A98A27483F}"/>
              </a:ext>
            </a:extLst>
          </p:cNvPr>
          <p:cNvSpPr txBox="1">
            <a:spLocks/>
          </p:cNvSpPr>
          <p:nvPr/>
        </p:nvSpPr>
        <p:spPr>
          <a:xfrm>
            <a:off x="2200275" y="5383505"/>
            <a:ext cx="4743450" cy="42567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50000"/>
              </a:lnSpc>
              <a:spcBef>
                <a:spcPts val="0"/>
              </a:spcBef>
            </a:pPr>
            <a:r>
              <a:rPr lang="en-US" sz="1200" b="1" dirty="0">
                <a:solidFill>
                  <a:schemeClr val="bg1"/>
                </a:solidFill>
                <a:latin typeface="Century Gothic" panose="020B0502020202020204" pitchFamily="34" charset="0"/>
              </a:rPr>
              <a:t>Energy and Building Research Center</a:t>
            </a:r>
          </a:p>
        </p:txBody>
      </p:sp>
      <p:sp>
        <p:nvSpPr>
          <p:cNvPr id="6" name="Subtitle 12">
            <a:extLst>
              <a:ext uri="{FF2B5EF4-FFF2-40B4-BE49-F238E27FC236}">
                <a16:creationId xmlns:a16="http://schemas.microsoft.com/office/drawing/2014/main" id="{A05B6A1B-BC29-41A3-A915-9A7B5993E636}"/>
              </a:ext>
            </a:extLst>
          </p:cNvPr>
          <p:cNvSpPr txBox="1">
            <a:spLocks/>
          </p:cNvSpPr>
          <p:nvPr/>
        </p:nvSpPr>
        <p:spPr>
          <a:xfrm>
            <a:off x="2200275" y="5655240"/>
            <a:ext cx="4743450" cy="425676"/>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50000"/>
              </a:lnSpc>
              <a:spcBef>
                <a:spcPts val="0"/>
              </a:spcBef>
            </a:pPr>
            <a:r>
              <a:rPr lang="en-US" sz="1200" b="1" dirty="0">
                <a:solidFill>
                  <a:schemeClr val="bg1"/>
                </a:solidFill>
                <a:latin typeface="Century Gothic" panose="020B0502020202020204" pitchFamily="34" charset="0"/>
              </a:rPr>
              <a:t>KISR</a:t>
            </a:r>
          </a:p>
        </p:txBody>
      </p:sp>
    </p:spTree>
    <p:extLst>
      <p:ext uri="{BB962C8B-B14F-4D97-AF65-F5344CB8AC3E}">
        <p14:creationId xmlns:p14="http://schemas.microsoft.com/office/powerpoint/2010/main" val="3227994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DE1EAE-2526-4A7A-94C8-7F457FCD1D9F}"/>
              </a:ext>
            </a:extLst>
          </p:cNvPr>
          <p:cNvSpPr txBox="1"/>
          <p:nvPr/>
        </p:nvSpPr>
        <p:spPr>
          <a:xfrm flipH="1">
            <a:off x="0" y="0"/>
            <a:ext cx="8039100"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Power Generation Capacity</a:t>
            </a:r>
          </a:p>
        </p:txBody>
      </p:sp>
      <p:grpSp>
        <p:nvGrpSpPr>
          <p:cNvPr id="6" name="Group 5">
            <a:extLst>
              <a:ext uri="{FF2B5EF4-FFF2-40B4-BE49-F238E27FC236}">
                <a16:creationId xmlns:a16="http://schemas.microsoft.com/office/drawing/2014/main" id="{3E6F907D-35CE-44A3-BF9D-866406DE89D3}"/>
              </a:ext>
            </a:extLst>
          </p:cNvPr>
          <p:cNvGrpSpPr/>
          <p:nvPr/>
        </p:nvGrpSpPr>
        <p:grpSpPr>
          <a:xfrm>
            <a:off x="105465" y="6439920"/>
            <a:ext cx="2001306" cy="349252"/>
            <a:chOff x="165100" y="6329021"/>
            <a:chExt cx="2437121" cy="425307"/>
          </a:xfrm>
        </p:grpSpPr>
        <p:pic>
          <p:nvPicPr>
            <p:cNvPr id="7" name="Picture 6" descr="A picture containing clipart&#10;&#10;Description generated with high confidence">
              <a:extLst>
                <a:ext uri="{FF2B5EF4-FFF2-40B4-BE49-F238E27FC236}">
                  <a16:creationId xmlns:a16="http://schemas.microsoft.com/office/drawing/2014/main" id="{413319FB-ACC0-49F1-B143-ABC0F35D0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8" name="TextBox 7">
              <a:extLst>
                <a:ext uri="{FF2B5EF4-FFF2-40B4-BE49-F238E27FC236}">
                  <a16:creationId xmlns:a16="http://schemas.microsoft.com/office/drawing/2014/main" id="{659BBF4D-6217-4BD9-B332-DA9F5EA0BBB9}"/>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
        <p:nvSpPr>
          <p:cNvPr id="9" name="Content Placeholder 2">
            <a:extLst>
              <a:ext uri="{FF2B5EF4-FFF2-40B4-BE49-F238E27FC236}">
                <a16:creationId xmlns:a16="http://schemas.microsoft.com/office/drawing/2014/main" id="{BC73C773-F25C-4AAF-8C8F-F26DA05026B5}"/>
              </a:ext>
            </a:extLst>
          </p:cNvPr>
          <p:cNvSpPr txBox="1">
            <a:spLocks/>
          </p:cNvSpPr>
          <p:nvPr/>
        </p:nvSpPr>
        <p:spPr>
          <a:xfrm>
            <a:off x="105465" y="5015284"/>
            <a:ext cx="8733093" cy="139150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buBlip>
                <a:blip r:embed="rId4"/>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Electricity generation capacity in Kuwait increases to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32 GW</a:t>
            </a:r>
            <a:r>
              <a:rPr lang="en-US" sz="1800" i="1"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lnSpc>
                <a:spcPct val="100000"/>
              </a:lnSpc>
              <a:buBlip>
                <a:blip r:embed="rId4"/>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2035,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combined-cycle plants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accounts for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61%</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of total generating capacity,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steam-fired plants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for a further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19%</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and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open-cycle gas turbine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for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4%</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p>
          <a:p>
            <a:pPr algn="just">
              <a:lnSpc>
                <a:spcPct val="100000"/>
              </a:lnSpc>
              <a:buBlip>
                <a:blip r:embed="rId4"/>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Renewable energy capacity,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mostly solar</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will make up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16%</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p:txBody>
      </p:sp>
      <p:graphicFrame>
        <p:nvGraphicFramePr>
          <p:cNvPr id="11" name="Content Placeholder 3">
            <a:extLst>
              <a:ext uri="{FF2B5EF4-FFF2-40B4-BE49-F238E27FC236}">
                <a16:creationId xmlns:a16="http://schemas.microsoft.com/office/drawing/2014/main" id="{88B7ECF2-7DB1-44B9-B251-85EAE96163BD}"/>
              </a:ext>
            </a:extLst>
          </p:cNvPr>
          <p:cNvGraphicFramePr>
            <a:graphicFrameLocks noGrp="1"/>
          </p:cNvGraphicFramePr>
          <p:nvPr>
            <p:ph idx="1"/>
            <p:extLst>
              <p:ext uri="{D42A27DB-BD31-4B8C-83A1-F6EECF244321}">
                <p14:modId xmlns:p14="http://schemas.microsoft.com/office/powerpoint/2010/main" val="3372139142"/>
              </p:ext>
            </p:extLst>
          </p:nvPr>
        </p:nvGraphicFramePr>
        <p:xfrm>
          <a:off x="121082" y="621917"/>
          <a:ext cx="8867102" cy="43187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2340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7" dur="10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fade">
                                      <p:cBhvr>
                                        <p:cTn id="12" dur="1000"/>
                                        <p:tgtEl>
                                          <p:spTgt spid="1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fade">
                                      <p:cBhvr>
                                        <p:cTn id="17" dur="1000"/>
                                        <p:tgtEl>
                                          <p:spTgt spid="11">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fade">
                                      <p:cBhvr>
                                        <p:cTn id="22" dur="1000"/>
                                        <p:tgtEl>
                                          <p:spTgt spid="11">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graphicEl>
                                              <a:chart seriesIdx="3" categoryIdx="-4" bldStep="series"/>
                                            </p:graphicEl>
                                          </p:spTgt>
                                        </p:tgtEl>
                                        <p:attrNameLst>
                                          <p:attrName>style.visibility</p:attrName>
                                        </p:attrNameLst>
                                      </p:cBhvr>
                                      <p:to>
                                        <p:strVal val="visible"/>
                                      </p:to>
                                    </p:set>
                                    <p:animEffect transition="in" filter="fade">
                                      <p:cBhvr>
                                        <p:cTn id="27" dur="1000"/>
                                        <p:tgtEl>
                                          <p:spTgt spid="11">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graphicEl>
                                              <a:chart seriesIdx="4" categoryIdx="-4" bldStep="series"/>
                                            </p:graphicEl>
                                          </p:spTgt>
                                        </p:tgtEl>
                                        <p:attrNameLst>
                                          <p:attrName>style.visibility</p:attrName>
                                        </p:attrNameLst>
                                      </p:cBhvr>
                                      <p:to>
                                        <p:strVal val="visible"/>
                                      </p:to>
                                    </p:set>
                                    <p:animEffect transition="in" filter="fade">
                                      <p:cBhvr>
                                        <p:cTn id="32" dur="1000"/>
                                        <p:tgtEl>
                                          <p:spTgt spid="11">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graphicEl>
                                              <a:chart seriesIdx="5" categoryIdx="-4" bldStep="series"/>
                                            </p:graphicEl>
                                          </p:spTgt>
                                        </p:tgtEl>
                                        <p:attrNameLst>
                                          <p:attrName>style.visibility</p:attrName>
                                        </p:attrNameLst>
                                      </p:cBhvr>
                                      <p:to>
                                        <p:strVal val="visible"/>
                                      </p:to>
                                    </p:set>
                                    <p:animEffect transition="in" filter="fade">
                                      <p:cBhvr>
                                        <p:cTn id="37" dur="1000"/>
                                        <p:tgtEl>
                                          <p:spTgt spid="11">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graphicEl>
                                              <a:chart seriesIdx="6" categoryIdx="-4" bldStep="series"/>
                                            </p:graphicEl>
                                          </p:spTgt>
                                        </p:tgtEl>
                                        <p:attrNameLst>
                                          <p:attrName>style.visibility</p:attrName>
                                        </p:attrNameLst>
                                      </p:cBhvr>
                                      <p:to>
                                        <p:strVal val="visible"/>
                                      </p:to>
                                    </p:set>
                                    <p:animEffect transition="in" filter="fade">
                                      <p:cBhvr>
                                        <p:cTn id="42" dur="1000"/>
                                        <p:tgtEl>
                                          <p:spTgt spid="11">
                                            <p:graphicEl>
                                              <a:chart seriesIdx="6"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graphicEl>
                                              <a:chart seriesIdx="7" categoryIdx="-4" bldStep="series"/>
                                            </p:graphicEl>
                                          </p:spTgt>
                                        </p:tgtEl>
                                        <p:attrNameLst>
                                          <p:attrName>style.visibility</p:attrName>
                                        </p:attrNameLst>
                                      </p:cBhvr>
                                      <p:to>
                                        <p:strVal val="visible"/>
                                      </p:to>
                                    </p:set>
                                    <p:animEffect transition="in" filter="fade">
                                      <p:cBhvr>
                                        <p:cTn id="47" dur="1000"/>
                                        <p:tgtEl>
                                          <p:spTgt spid="11">
                                            <p:graphicEl>
                                              <a:chart seriesIdx="7"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chart seriesIdx="8" categoryIdx="-4" bldStep="series"/>
                                            </p:graphicEl>
                                          </p:spTgt>
                                        </p:tgtEl>
                                        <p:attrNameLst>
                                          <p:attrName>style.visibility</p:attrName>
                                        </p:attrNameLst>
                                      </p:cBhvr>
                                      <p:to>
                                        <p:strVal val="visible"/>
                                      </p:to>
                                    </p:set>
                                    <p:animEffect transition="in" filter="fade">
                                      <p:cBhvr>
                                        <p:cTn id="52" dur="1000"/>
                                        <p:tgtEl>
                                          <p:spTgt spid="11">
                                            <p:graphicEl>
                                              <a:chart seriesIdx="8" categoryIdx="-4" bldStep="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graphicEl>
                                              <a:chart seriesIdx="9" categoryIdx="-4" bldStep="series"/>
                                            </p:graphicEl>
                                          </p:spTgt>
                                        </p:tgtEl>
                                        <p:attrNameLst>
                                          <p:attrName>style.visibility</p:attrName>
                                        </p:attrNameLst>
                                      </p:cBhvr>
                                      <p:to>
                                        <p:strVal val="visible"/>
                                      </p:to>
                                    </p:set>
                                    <p:animEffect transition="in" filter="fade">
                                      <p:cBhvr>
                                        <p:cTn id="57" dur="1000"/>
                                        <p:tgtEl>
                                          <p:spTgt spid="11">
                                            <p:graphicEl>
                                              <a:chart seriesIdx="9" categoryIdx="-4" bldStep="series"/>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fade">
                                      <p:cBhvr>
                                        <p:cTn id="62" dur="500"/>
                                        <p:tgtEl>
                                          <p:spTgt spid="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
                                            <p:txEl>
                                              <p:pRg st="1" end="1"/>
                                            </p:txEl>
                                          </p:spTgt>
                                        </p:tgtEl>
                                        <p:attrNameLst>
                                          <p:attrName>style.visibility</p:attrName>
                                        </p:attrNameLst>
                                      </p:cBhvr>
                                      <p:to>
                                        <p:strVal val="visible"/>
                                      </p:to>
                                    </p:set>
                                    <p:animEffect transition="in" filter="fade">
                                      <p:cBhvr>
                                        <p:cTn id="67" dur="500"/>
                                        <p:tgtEl>
                                          <p:spTgt spid="9">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
                                            <p:txEl>
                                              <p:pRg st="2" end="2"/>
                                            </p:txEl>
                                          </p:spTgt>
                                        </p:tgtEl>
                                        <p:attrNameLst>
                                          <p:attrName>style.visibility</p:attrName>
                                        </p:attrNameLst>
                                      </p:cBhvr>
                                      <p:to>
                                        <p:strVal val="visible"/>
                                      </p:to>
                                    </p:set>
                                    <p:animEffect transition="in" filter="fade">
                                      <p:cBhvr>
                                        <p:cTn id="7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D35A46-FB54-40BF-88F1-F1B250128F82}"/>
              </a:ext>
            </a:extLst>
          </p:cNvPr>
          <p:cNvSpPr txBox="1"/>
          <p:nvPr/>
        </p:nvSpPr>
        <p:spPr>
          <a:xfrm flipH="1">
            <a:off x="0" y="0"/>
            <a:ext cx="8120743"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Shares of Water Production by Technology</a:t>
            </a:r>
          </a:p>
        </p:txBody>
      </p:sp>
      <p:grpSp>
        <p:nvGrpSpPr>
          <p:cNvPr id="25" name="Group 24">
            <a:extLst>
              <a:ext uri="{FF2B5EF4-FFF2-40B4-BE49-F238E27FC236}">
                <a16:creationId xmlns:a16="http://schemas.microsoft.com/office/drawing/2014/main" id="{D1C2546A-11F4-4CCD-BA49-8FDD93AB31A3}"/>
              </a:ext>
            </a:extLst>
          </p:cNvPr>
          <p:cNvGrpSpPr/>
          <p:nvPr/>
        </p:nvGrpSpPr>
        <p:grpSpPr>
          <a:xfrm>
            <a:off x="-344083" y="749400"/>
            <a:ext cx="11146971" cy="4163141"/>
            <a:chOff x="316660" y="-4532"/>
            <a:chExt cx="6617540" cy="2434790"/>
          </a:xfrm>
        </p:grpSpPr>
        <p:graphicFrame>
          <p:nvGraphicFramePr>
            <p:cNvPr id="26" name="Chart 25">
              <a:extLst>
                <a:ext uri="{FF2B5EF4-FFF2-40B4-BE49-F238E27FC236}">
                  <a16:creationId xmlns:a16="http://schemas.microsoft.com/office/drawing/2014/main" id="{ACFEE48F-056A-4ED7-B7C0-4220B518F02F}"/>
                </a:ext>
              </a:extLst>
            </p:cNvPr>
            <p:cNvGraphicFramePr/>
            <p:nvPr>
              <p:extLst>
                <p:ext uri="{D42A27DB-BD31-4B8C-83A1-F6EECF244321}">
                  <p14:modId xmlns:p14="http://schemas.microsoft.com/office/powerpoint/2010/main" val="4122942084"/>
                </p:ext>
              </p:extLst>
            </p:nvPr>
          </p:nvGraphicFramePr>
          <p:xfrm>
            <a:off x="316660" y="-4532"/>
            <a:ext cx="3848100" cy="2428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B17FF4BF-E26F-4D3A-9395-73AF013768BC}"/>
                </a:ext>
              </a:extLst>
            </p:cNvPr>
            <p:cNvGraphicFramePr/>
            <p:nvPr>
              <p:extLst>
                <p:ext uri="{D42A27DB-BD31-4B8C-83A1-F6EECF244321}">
                  <p14:modId xmlns:p14="http://schemas.microsoft.com/office/powerpoint/2010/main" val="1370284702"/>
                </p:ext>
              </p:extLst>
            </p:nvPr>
          </p:nvGraphicFramePr>
          <p:xfrm>
            <a:off x="3476625" y="1383"/>
            <a:ext cx="3457575" cy="2428875"/>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6" name="Group 5">
            <a:extLst>
              <a:ext uri="{FF2B5EF4-FFF2-40B4-BE49-F238E27FC236}">
                <a16:creationId xmlns:a16="http://schemas.microsoft.com/office/drawing/2014/main" id="{792C4068-D254-498B-A6DC-AD6E8AF75BAF}"/>
              </a:ext>
            </a:extLst>
          </p:cNvPr>
          <p:cNvGrpSpPr/>
          <p:nvPr/>
        </p:nvGrpSpPr>
        <p:grpSpPr>
          <a:xfrm>
            <a:off x="105465" y="6439920"/>
            <a:ext cx="2001306" cy="349252"/>
            <a:chOff x="165100" y="6329021"/>
            <a:chExt cx="2437121" cy="425307"/>
          </a:xfrm>
        </p:grpSpPr>
        <p:pic>
          <p:nvPicPr>
            <p:cNvPr id="7" name="Picture 6" descr="A picture containing clipart&#10;&#10;Description generated with high confidence">
              <a:extLst>
                <a:ext uri="{FF2B5EF4-FFF2-40B4-BE49-F238E27FC236}">
                  <a16:creationId xmlns:a16="http://schemas.microsoft.com/office/drawing/2014/main" id="{97F68B19-8E59-44C3-9DDB-23F2A853C2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8" name="TextBox 7">
              <a:extLst>
                <a:ext uri="{FF2B5EF4-FFF2-40B4-BE49-F238E27FC236}">
                  <a16:creationId xmlns:a16="http://schemas.microsoft.com/office/drawing/2014/main" id="{90C869B9-A73E-41F9-8C18-2B006CD773DB}"/>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grpSp>
        <p:nvGrpSpPr>
          <p:cNvPr id="3" name="Group 2">
            <a:extLst>
              <a:ext uri="{FF2B5EF4-FFF2-40B4-BE49-F238E27FC236}">
                <a16:creationId xmlns:a16="http://schemas.microsoft.com/office/drawing/2014/main" id="{2D97BB5F-8E50-42FB-B6A4-1506BEF37F08}"/>
              </a:ext>
            </a:extLst>
          </p:cNvPr>
          <p:cNvGrpSpPr/>
          <p:nvPr/>
        </p:nvGrpSpPr>
        <p:grpSpPr>
          <a:xfrm>
            <a:off x="403214" y="4740899"/>
            <a:ext cx="4168786" cy="1199217"/>
            <a:chOff x="403214" y="4740899"/>
            <a:chExt cx="4168786" cy="1199217"/>
          </a:xfrm>
        </p:grpSpPr>
        <p:sp>
          <p:nvSpPr>
            <p:cNvPr id="2" name="TextBox 1">
              <a:extLst>
                <a:ext uri="{FF2B5EF4-FFF2-40B4-BE49-F238E27FC236}">
                  <a16:creationId xmlns:a16="http://schemas.microsoft.com/office/drawing/2014/main" id="{5510BA86-56C6-4A9F-922C-B423829510D5}"/>
                </a:ext>
              </a:extLst>
            </p:cNvPr>
            <p:cNvSpPr txBox="1"/>
            <p:nvPr/>
          </p:nvSpPr>
          <p:spPr>
            <a:xfrm>
              <a:off x="403214" y="4740899"/>
              <a:ext cx="3253408" cy="400110"/>
            </a:xfrm>
            <a:prstGeom prst="rect">
              <a:avLst/>
            </a:prstGeom>
            <a:noFill/>
          </p:spPr>
          <p:txBody>
            <a:bodyPr wrap="square" rtlCol="0">
              <a:spAutoFit/>
            </a:bodyPr>
            <a:lstStyle/>
            <a:p>
              <a:pPr marL="342900" indent="-342900">
                <a:buFont typeface="Wingdings" panose="05000000000000000000" pitchFamily="2" charset="2"/>
                <a:buChar char="§"/>
              </a:pPr>
              <a:r>
                <a:rPr lang="en-US" sz="2000" b="1" i="1" dirty="0">
                  <a:solidFill>
                    <a:schemeClr val="accent5"/>
                  </a:solidFill>
                  <a:latin typeface="Noto Sans" panose="020B0502040504020204" pitchFamily="34" charset="0"/>
                  <a:ea typeface="Noto Sans" panose="020B0502040504020204" pitchFamily="34" charset="0"/>
                  <a:cs typeface="Noto Sans" panose="020B0502040504020204" pitchFamily="34" charset="0"/>
                </a:rPr>
                <a:t>MSF</a:t>
              </a:r>
              <a:r>
                <a:rPr lang="en-US" sz="2000" i="1" dirty="0">
                  <a:solidFill>
                    <a:schemeClr val="accent5"/>
                  </a:solidFill>
                  <a:latin typeface="Noto Sans" panose="020B0502040504020204" pitchFamily="34" charset="0"/>
                  <a:ea typeface="Noto Sans" panose="020B0502040504020204" pitchFamily="34" charset="0"/>
                  <a:cs typeface="Noto Sans" panose="020B0502040504020204" pitchFamily="34" charset="0"/>
                </a:rPr>
                <a:t>:</a:t>
              </a:r>
              <a:r>
                <a:rPr lang="en-US" sz="2000" b="1" i="1" dirty="0">
                  <a:solidFill>
                    <a:schemeClr val="accent5"/>
                  </a:solidFill>
                  <a:latin typeface="Noto Sans" panose="020B0502040504020204" pitchFamily="34" charset="0"/>
                  <a:ea typeface="Noto Sans" panose="020B0502040504020204" pitchFamily="34" charset="0"/>
                  <a:cs typeface="Noto Sans" panose="020B0502040504020204" pitchFamily="34" charset="0"/>
                </a:rPr>
                <a:t> </a:t>
              </a:r>
              <a:r>
                <a:rPr lang="en-US" sz="2000" i="1" dirty="0">
                  <a:solidFill>
                    <a:schemeClr val="accent5"/>
                  </a:solidFill>
                  <a:latin typeface="Noto Sans" panose="020B0502040504020204" pitchFamily="34" charset="0"/>
                  <a:ea typeface="Noto Sans" panose="020B0502040504020204" pitchFamily="34" charset="0"/>
                  <a:cs typeface="Noto Sans" panose="020B0502040504020204" pitchFamily="34" charset="0"/>
                </a:rPr>
                <a:t>Multi-stage Flash</a:t>
              </a:r>
            </a:p>
          </p:txBody>
        </p:sp>
        <p:sp>
          <p:nvSpPr>
            <p:cNvPr id="11" name="TextBox 10">
              <a:extLst>
                <a:ext uri="{FF2B5EF4-FFF2-40B4-BE49-F238E27FC236}">
                  <a16:creationId xmlns:a16="http://schemas.microsoft.com/office/drawing/2014/main" id="{0EA8ADDB-1E3D-4371-AA64-A33C18DB7A2F}"/>
                </a:ext>
              </a:extLst>
            </p:cNvPr>
            <p:cNvSpPr txBox="1"/>
            <p:nvPr/>
          </p:nvSpPr>
          <p:spPr>
            <a:xfrm>
              <a:off x="403214" y="5139896"/>
              <a:ext cx="4168786" cy="400110"/>
            </a:xfrm>
            <a:prstGeom prst="rect">
              <a:avLst/>
            </a:prstGeom>
            <a:noFill/>
          </p:spPr>
          <p:txBody>
            <a:bodyPr wrap="square" rtlCol="0">
              <a:spAutoFit/>
            </a:bodyPr>
            <a:lstStyle/>
            <a:p>
              <a:pPr marL="342900" indent="-342900">
                <a:buFont typeface="Wingdings" panose="05000000000000000000" pitchFamily="2" charset="2"/>
                <a:buChar char="§"/>
              </a:pPr>
              <a:r>
                <a:rPr lang="en-US" sz="2000" b="1"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MED</a:t>
              </a:r>
              <a:r>
                <a:rPr lang="en-US" sz="20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a:t>
              </a:r>
              <a:r>
                <a:rPr lang="en-US" sz="2000" b="1"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 </a:t>
              </a:r>
              <a:r>
                <a:rPr lang="en-US" sz="20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Multiple-effect distillation </a:t>
              </a:r>
            </a:p>
          </p:txBody>
        </p:sp>
        <p:sp>
          <p:nvSpPr>
            <p:cNvPr id="12" name="TextBox 11">
              <a:extLst>
                <a:ext uri="{FF2B5EF4-FFF2-40B4-BE49-F238E27FC236}">
                  <a16:creationId xmlns:a16="http://schemas.microsoft.com/office/drawing/2014/main" id="{582D2D9B-B3BA-479D-8CEA-DCA88705F685}"/>
                </a:ext>
              </a:extLst>
            </p:cNvPr>
            <p:cNvSpPr txBox="1"/>
            <p:nvPr/>
          </p:nvSpPr>
          <p:spPr>
            <a:xfrm>
              <a:off x="403214" y="5540006"/>
              <a:ext cx="3253408" cy="400110"/>
            </a:xfrm>
            <a:prstGeom prst="rect">
              <a:avLst/>
            </a:prstGeom>
            <a:noFill/>
          </p:spPr>
          <p:txBody>
            <a:bodyPr wrap="square" rtlCol="0">
              <a:spAutoFit/>
            </a:bodyPr>
            <a:lstStyle/>
            <a:p>
              <a:pPr marL="342900" indent="-342900">
                <a:buFont typeface="Wingdings" panose="05000000000000000000" pitchFamily="2" charset="2"/>
                <a:buChar char="§"/>
              </a:pPr>
              <a:r>
                <a:rPr lang="en-US" sz="2000" b="1" i="1" dirty="0">
                  <a:solidFill>
                    <a:schemeClr val="accent6"/>
                  </a:solidFill>
                  <a:latin typeface="Noto Sans" panose="020B0502040504020204" pitchFamily="34" charset="0"/>
                  <a:ea typeface="Noto Sans" panose="020B0502040504020204" pitchFamily="34" charset="0"/>
                  <a:cs typeface="Noto Sans" panose="020B0502040504020204" pitchFamily="34" charset="0"/>
                </a:rPr>
                <a:t>RO</a:t>
              </a:r>
              <a:r>
                <a:rPr lang="en-US" sz="2000" i="1" dirty="0">
                  <a:solidFill>
                    <a:schemeClr val="accent6"/>
                  </a:solidFill>
                  <a:latin typeface="Noto Sans" panose="020B0502040504020204" pitchFamily="34" charset="0"/>
                  <a:ea typeface="Noto Sans" panose="020B0502040504020204" pitchFamily="34" charset="0"/>
                  <a:cs typeface="Noto Sans" panose="020B0502040504020204" pitchFamily="34" charset="0"/>
                </a:rPr>
                <a:t>:</a:t>
              </a:r>
              <a:r>
                <a:rPr lang="en-US" sz="2000" b="1" i="1" dirty="0">
                  <a:solidFill>
                    <a:schemeClr val="accent6"/>
                  </a:solidFill>
                  <a:latin typeface="Noto Sans" panose="020B0502040504020204" pitchFamily="34" charset="0"/>
                  <a:ea typeface="Noto Sans" panose="020B0502040504020204" pitchFamily="34" charset="0"/>
                  <a:cs typeface="Noto Sans" panose="020B0502040504020204" pitchFamily="34" charset="0"/>
                </a:rPr>
                <a:t> </a:t>
              </a:r>
              <a:r>
                <a:rPr lang="en-US" sz="2000" i="1" dirty="0">
                  <a:solidFill>
                    <a:schemeClr val="accent6"/>
                  </a:solidFill>
                  <a:latin typeface="Noto Sans" panose="020B0502040504020204" pitchFamily="34" charset="0"/>
                  <a:ea typeface="Noto Sans" panose="020B0502040504020204" pitchFamily="34" charset="0"/>
                  <a:cs typeface="Noto Sans" panose="020B0502040504020204" pitchFamily="34" charset="0"/>
                </a:rPr>
                <a:t>Reverse Osmosis</a:t>
              </a:r>
            </a:p>
          </p:txBody>
        </p:sp>
      </p:grpSp>
    </p:spTree>
    <p:extLst>
      <p:ext uri="{BB962C8B-B14F-4D97-AF65-F5344CB8AC3E}">
        <p14:creationId xmlns:p14="http://schemas.microsoft.com/office/powerpoint/2010/main" val="135119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B128A1-A3C2-4A5A-8D76-179B9FE1E027}"/>
              </a:ext>
            </a:extLst>
          </p:cNvPr>
          <p:cNvSpPr txBox="1"/>
          <p:nvPr/>
        </p:nvSpPr>
        <p:spPr>
          <a:xfrm flipH="1">
            <a:off x="0" y="0"/>
            <a:ext cx="9144000"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Residential Electricity Consumption</a:t>
            </a:r>
          </a:p>
        </p:txBody>
      </p:sp>
      <p:graphicFrame>
        <p:nvGraphicFramePr>
          <p:cNvPr id="12" name="Content Placeholder 11">
            <a:extLst>
              <a:ext uri="{FF2B5EF4-FFF2-40B4-BE49-F238E27FC236}">
                <a16:creationId xmlns:a16="http://schemas.microsoft.com/office/drawing/2014/main" id="{90FB2E35-8FD8-4544-9D27-44C41626082C}"/>
              </a:ext>
            </a:extLst>
          </p:cNvPr>
          <p:cNvGraphicFramePr>
            <a:graphicFrameLocks noGrp="1"/>
          </p:cNvGraphicFramePr>
          <p:nvPr>
            <p:ph idx="1"/>
            <p:extLst>
              <p:ext uri="{D42A27DB-BD31-4B8C-83A1-F6EECF244321}">
                <p14:modId xmlns:p14="http://schemas.microsoft.com/office/powerpoint/2010/main" val="1408794319"/>
              </p:ext>
            </p:extLst>
          </p:nvPr>
        </p:nvGraphicFramePr>
        <p:xfrm>
          <a:off x="163610" y="650929"/>
          <a:ext cx="8859265" cy="4206504"/>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5670B360-2C1A-42C4-8C10-A898255A0B11}"/>
              </a:ext>
            </a:extLst>
          </p:cNvPr>
          <p:cNvGrpSpPr/>
          <p:nvPr/>
        </p:nvGrpSpPr>
        <p:grpSpPr>
          <a:xfrm>
            <a:off x="105465" y="6439920"/>
            <a:ext cx="2001306" cy="349252"/>
            <a:chOff x="165100" y="6329021"/>
            <a:chExt cx="2437121" cy="425307"/>
          </a:xfrm>
        </p:grpSpPr>
        <p:pic>
          <p:nvPicPr>
            <p:cNvPr id="6" name="Picture 5" descr="A picture containing clipart&#10;&#10;Description generated with high confidence">
              <a:extLst>
                <a:ext uri="{FF2B5EF4-FFF2-40B4-BE49-F238E27FC236}">
                  <a16:creationId xmlns:a16="http://schemas.microsoft.com/office/drawing/2014/main" id="{C8B0B2DB-8692-4B08-B91C-289AA7D17E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7" name="TextBox 6">
              <a:extLst>
                <a:ext uri="{FF2B5EF4-FFF2-40B4-BE49-F238E27FC236}">
                  <a16:creationId xmlns:a16="http://schemas.microsoft.com/office/drawing/2014/main" id="{22FA9433-B2CF-48E6-BCAD-6968E971F15E}"/>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
        <p:nvSpPr>
          <p:cNvPr id="8" name="Content Placeholder 2">
            <a:extLst>
              <a:ext uri="{FF2B5EF4-FFF2-40B4-BE49-F238E27FC236}">
                <a16:creationId xmlns:a16="http://schemas.microsoft.com/office/drawing/2014/main" id="{CF706BBB-F89C-45A8-9506-7CDDAAFED26F}"/>
              </a:ext>
            </a:extLst>
          </p:cNvPr>
          <p:cNvSpPr txBox="1">
            <a:spLocks/>
          </p:cNvSpPr>
          <p:nvPr/>
        </p:nvSpPr>
        <p:spPr>
          <a:xfrm>
            <a:off x="163610" y="4890563"/>
            <a:ext cx="8733093" cy="170396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buBlip>
                <a:blip r:embed="rId5"/>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Residential electricity demand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grows</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by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1.2%</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per year, from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27.2</a:t>
            </a:r>
            <a:r>
              <a:rPr lang="en-US" sz="1800" i="1"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TWh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to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34.4</a:t>
            </a:r>
            <a:r>
              <a:rPr lang="en-US" sz="1800" i="1"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TWh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lnSpc>
                <a:spcPct val="100000"/>
              </a:lnSpc>
              <a:buBlip>
                <a:blip r:embed="rId5"/>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Considerably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slower</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than growth of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per year 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2000-2015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p>
          <a:p>
            <a:pPr algn="just">
              <a:lnSpc>
                <a:spcPct val="100000"/>
              </a:lnSpc>
              <a:buBlip>
                <a:blip r:embed="rId5"/>
              </a:buBlip>
            </a:pP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Oil products</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kerosene</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and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LPG</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account for only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7%</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of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total demand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p:txBody>
      </p:sp>
    </p:spTree>
    <p:extLst>
      <p:ext uri="{BB962C8B-B14F-4D97-AF65-F5344CB8AC3E}">
        <p14:creationId xmlns:p14="http://schemas.microsoft.com/office/powerpoint/2010/main" val="25623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fade">
                                      <p:cBhvr>
                                        <p:cTn id="7" dur="10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fade">
                                      <p:cBhvr>
                                        <p:cTn id="12" dur="1000"/>
                                        <p:tgtEl>
                                          <p:spTgt spid="1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fade">
                                      <p:cBhvr>
                                        <p:cTn id="17" dur="1000"/>
                                        <p:tgtEl>
                                          <p:spTgt spid="1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fade">
                                      <p:cBhvr>
                                        <p:cTn id="22" dur="1000"/>
                                        <p:tgtEl>
                                          <p:spTgt spid="12">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chart seriesIdx="3" categoryIdx="-4" bldStep="series"/>
                                            </p:graphicEl>
                                          </p:spTgt>
                                        </p:tgtEl>
                                        <p:attrNameLst>
                                          <p:attrName>style.visibility</p:attrName>
                                        </p:attrNameLst>
                                      </p:cBhvr>
                                      <p:to>
                                        <p:strVal val="visible"/>
                                      </p:to>
                                    </p:set>
                                    <p:animEffect transition="in" filter="fade">
                                      <p:cBhvr>
                                        <p:cTn id="27" dur="1000"/>
                                        <p:tgtEl>
                                          <p:spTgt spid="12">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graphicEl>
                                              <a:chart seriesIdx="4" categoryIdx="-4" bldStep="series"/>
                                            </p:graphicEl>
                                          </p:spTgt>
                                        </p:tgtEl>
                                        <p:attrNameLst>
                                          <p:attrName>style.visibility</p:attrName>
                                        </p:attrNameLst>
                                      </p:cBhvr>
                                      <p:to>
                                        <p:strVal val="visible"/>
                                      </p:to>
                                    </p:set>
                                    <p:animEffect transition="in" filter="fade">
                                      <p:cBhvr>
                                        <p:cTn id="32" dur="1000"/>
                                        <p:tgtEl>
                                          <p:spTgt spid="12">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 end="1"/>
                                            </p:txEl>
                                          </p:spTgt>
                                        </p:tgtEl>
                                        <p:attrNameLst>
                                          <p:attrName>style.visibility</p:attrName>
                                        </p:attrNameLst>
                                      </p:cBhvr>
                                      <p:to>
                                        <p:strVal val="visible"/>
                                      </p:to>
                                    </p:set>
                                    <p:animEffect transition="in" filter="fade">
                                      <p:cBhvr>
                                        <p:cTn id="42" dur="500"/>
                                        <p:tgtEl>
                                          <p:spTgt spid="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D9383A-5FF6-43E0-BE83-1CAAA7C52F65}"/>
              </a:ext>
            </a:extLst>
          </p:cNvPr>
          <p:cNvSpPr txBox="1"/>
          <p:nvPr/>
        </p:nvSpPr>
        <p:spPr>
          <a:xfrm flipH="1">
            <a:off x="-1" y="0"/>
            <a:ext cx="8004412"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Transport Oil Demand by Fuel</a:t>
            </a:r>
          </a:p>
        </p:txBody>
      </p:sp>
      <p:graphicFrame>
        <p:nvGraphicFramePr>
          <p:cNvPr id="8" name="Content Placeholder 7">
            <a:extLst>
              <a:ext uri="{FF2B5EF4-FFF2-40B4-BE49-F238E27FC236}">
                <a16:creationId xmlns:a16="http://schemas.microsoft.com/office/drawing/2014/main" id="{6AF837E0-890A-4736-8EA2-70DE77D8169F}"/>
              </a:ext>
            </a:extLst>
          </p:cNvPr>
          <p:cNvGraphicFramePr>
            <a:graphicFrameLocks noGrp="1"/>
          </p:cNvGraphicFramePr>
          <p:nvPr>
            <p:ph idx="1"/>
            <p:extLst>
              <p:ext uri="{D42A27DB-BD31-4B8C-83A1-F6EECF244321}">
                <p14:modId xmlns:p14="http://schemas.microsoft.com/office/powerpoint/2010/main" val="3980281818"/>
              </p:ext>
            </p:extLst>
          </p:nvPr>
        </p:nvGraphicFramePr>
        <p:xfrm>
          <a:off x="290103" y="774837"/>
          <a:ext cx="8563794" cy="379054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EDEEDABB-6D14-425D-A73E-CC829149B4A9}"/>
              </a:ext>
            </a:extLst>
          </p:cNvPr>
          <p:cNvGrpSpPr/>
          <p:nvPr/>
        </p:nvGrpSpPr>
        <p:grpSpPr>
          <a:xfrm>
            <a:off x="105465" y="6439920"/>
            <a:ext cx="2001306" cy="349252"/>
            <a:chOff x="165100" y="6329021"/>
            <a:chExt cx="2437121" cy="425307"/>
          </a:xfrm>
        </p:grpSpPr>
        <p:pic>
          <p:nvPicPr>
            <p:cNvPr id="6" name="Picture 5" descr="A picture containing clipart&#10;&#10;Description generated with high confidence">
              <a:extLst>
                <a:ext uri="{FF2B5EF4-FFF2-40B4-BE49-F238E27FC236}">
                  <a16:creationId xmlns:a16="http://schemas.microsoft.com/office/drawing/2014/main" id="{64F7B005-F314-4F54-B784-8484C2406A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7" name="TextBox 6">
              <a:extLst>
                <a:ext uri="{FF2B5EF4-FFF2-40B4-BE49-F238E27FC236}">
                  <a16:creationId xmlns:a16="http://schemas.microsoft.com/office/drawing/2014/main" id="{9FD90968-48FE-452B-8042-D2ECA9591A20}"/>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
        <p:nvSpPr>
          <p:cNvPr id="9" name="Content Placeholder 2">
            <a:extLst>
              <a:ext uri="{FF2B5EF4-FFF2-40B4-BE49-F238E27FC236}">
                <a16:creationId xmlns:a16="http://schemas.microsoft.com/office/drawing/2014/main" id="{9679A2AD-43A9-4271-92E6-15F0073D3CFB}"/>
              </a:ext>
            </a:extLst>
          </p:cNvPr>
          <p:cNvSpPr txBox="1">
            <a:spLocks/>
          </p:cNvSpPr>
          <p:nvPr/>
        </p:nvSpPr>
        <p:spPr>
          <a:xfrm>
            <a:off x="105465" y="4651980"/>
            <a:ext cx="8733093" cy="151205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buBlip>
                <a:blip r:embed="rId5"/>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Transport sector grows by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3%</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per year on average.</a:t>
            </a:r>
          </a:p>
          <a:p>
            <a:pPr algn="just">
              <a:lnSpc>
                <a:spcPct val="100000"/>
              </a:lnSpc>
              <a:buBlip>
                <a:blip r:embed="rId5"/>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The vehicle fleet in Kuwait is expected to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more than triple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by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lnSpc>
                <a:spcPct val="100000"/>
              </a:lnSpc>
              <a:buBlip>
                <a:blip r:embed="rId5"/>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Share of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SUVs</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in the private passenger vehicle stock was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less than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40%</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but is projected to be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approximately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60%</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p:txBody>
      </p:sp>
    </p:spTree>
    <p:extLst>
      <p:ext uri="{BB962C8B-B14F-4D97-AF65-F5344CB8AC3E}">
        <p14:creationId xmlns:p14="http://schemas.microsoft.com/office/powerpoint/2010/main" val="233367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10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2" dur="1000"/>
                                        <p:tgtEl>
                                          <p:spTgt spid="8">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7" dur="1000"/>
                                        <p:tgtEl>
                                          <p:spTgt spid="8">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300305-41D2-4B3B-8822-2F6FA088C98E}"/>
              </a:ext>
            </a:extLst>
          </p:cNvPr>
          <p:cNvSpPr txBox="1"/>
          <p:nvPr/>
        </p:nvSpPr>
        <p:spPr>
          <a:xfrm flipH="1">
            <a:off x="0" y="0"/>
            <a:ext cx="7190015"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CO</a:t>
            </a:r>
            <a:r>
              <a:rPr lang="en-US" sz="3000" b="1" baseline="-25000" dirty="0">
                <a:solidFill>
                  <a:schemeClr val="bg1"/>
                </a:solidFill>
                <a:latin typeface="Century Gothic" panose="020B0502020202020204" pitchFamily="34" charset="0"/>
                <a:cs typeface="Aharoni" panose="02010803020104030203" pitchFamily="2" charset="-79"/>
              </a:rPr>
              <a:t>2</a:t>
            </a:r>
            <a:r>
              <a:rPr lang="en-US" sz="3000" b="1" dirty="0">
                <a:solidFill>
                  <a:schemeClr val="bg1"/>
                </a:solidFill>
                <a:latin typeface="Century Gothic" panose="020B0502020202020204" pitchFamily="34" charset="0"/>
                <a:cs typeface="Aharoni" panose="02010803020104030203" pitchFamily="2" charset="-79"/>
              </a:rPr>
              <a:t>–Equivalent Emissions by Sector </a:t>
            </a:r>
          </a:p>
        </p:txBody>
      </p:sp>
      <p:graphicFrame>
        <p:nvGraphicFramePr>
          <p:cNvPr id="8" name="Content Placeholder 7">
            <a:extLst>
              <a:ext uri="{FF2B5EF4-FFF2-40B4-BE49-F238E27FC236}">
                <a16:creationId xmlns:a16="http://schemas.microsoft.com/office/drawing/2014/main" id="{10545D23-CB4F-4D2A-932F-6689D5BA46EB}"/>
              </a:ext>
            </a:extLst>
          </p:cNvPr>
          <p:cNvGraphicFramePr>
            <a:graphicFrameLocks noGrp="1"/>
          </p:cNvGraphicFramePr>
          <p:nvPr>
            <p:ph idx="1"/>
            <p:extLst>
              <p:ext uri="{D42A27DB-BD31-4B8C-83A1-F6EECF244321}">
                <p14:modId xmlns:p14="http://schemas.microsoft.com/office/powerpoint/2010/main" val="1199872222"/>
              </p:ext>
            </p:extLst>
          </p:nvPr>
        </p:nvGraphicFramePr>
        <p:xfrm>
          <a:off x="315686" y="613693"/>
          <a:ext cx="8512628" cy="345089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a:extLst>
              <a:ext uri="{FF2B5EF4-FFF2-40B4-BE49-F238E27FC236}">
                <a16:creationId xmlns:a16="http://schemas.microsoft.com/office/drawing/2014/main" id="{7E722889-7318-4FC3-A306-246C40A98561}"/>
              </a:ext>
            </a:extLst>
          </p:cNvPr>
          <p:cNvGrpSpPr/>
          <p:nvPr/>
        </p:nvGrpSpPr>
        <p:grpSpPr>
          <a:xfrm>
            <a:off x="105465" y="6439920"/>
            <a:ext cx="2001306" cy="349252"/>
            <a:chOff x="165100" y="6329021"/>
            <a:chExt cx="2437121" cy="425307"/>
          </a:xfrm>
        </p:grpSpPr>
        <p:pic>
          <p:nvPicPr>
            <p:cNvPr id="6" name="Picture 5" descr="A picture containing clipart&#10;&#10;Description generated with high confidence">
              <a:extLst>
                <a:ext uri="{FF2B5EF4-FFF2-40B4-BE49-F238E27FC236}">
                  <a16:creationId xmlns:a16="http://schemas.microsoft.com/office/drawing/2014/main" id="{C3263B83-D78C-475C-AFF0-8D762B4077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7" name="TextBox 6">
              <a:extLst>
                <a:ext uri="{FF2B5EF4-FFF2-40B4-BE49-F238E27FC236}">
                  <a16:creationId xmlns:a16="http://schemas.microsoft.com/office/drawing/2014/main" id="{26D4426F-2796-428E-A14E-68576FC17AD7}"/>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
        <p:nvSpPr>
          <p:cNvPr id="9" name="Content Placeholder 2">
            <a:extLst>
              <a:ext uri="{FF2B5EF4-FFF2-40B4-BE49-F238E27FC236}">
                <a16:creationId xmlns:a16="http://schemas.microsoft.com/office/drawing/2014/main" id="{AC59B972-6EE7-477A-B971-1480CEB052CA}"/>
              </a:ext>
            </a:extLst>
          </p:cNvPr>
          <p:cNvSpPr txBox="1">
            <a:spLocks/>
          </p:cNvSpPr>
          <p:nvPr/>
        </p:nvSpPr>
        <p:spPr>
          <a:xfrm>
            <a:off x="105465" y="4155278"/>
            <a:ext cx="8733093" cy="2315638"/>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buBlip>
                <a:blip r:embed="rId5"/>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Total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GHG</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emissions increase from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83 million tonnes of CO</a:t>
            </a:r>
            <a:r>
              <a:rPr lang="en-US" sz="1800" i="1" baseline="-250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-equvialent (Mt CO</a:t>
            </a:r>
            <a:r>
              <a:rPr lang="en-US" sz="1800" i="1" baseline="-250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-eq)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to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103.4 Mt CO</a:t>
            </a:r>
            <a:r>
              <a:rPr lang="en-US" sz="1800" i="1" baseline="-250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-eq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lnSpc>
                <a:spcPct val="100000"/>
              </a:lnSpc>
              <a:buBlip>
                <a:blip r:embed="rId5"/>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Switching from oil to natural gas and renewable energy in the power sector results in a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modest decline in emissions</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from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44.6 Mt CO</a:t>
            </a:r>
            <a:r>
              <a:rPr lang="en-US" sz="1800" i="1" baseline="-250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-eq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to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41.4 Mt CO</a:t>
            </a:r>
            <a:r>
              <a:rPr lang="en-US" sz="1800" i="1" baseline="-250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-eq</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lnSpc>
                <a:spcPct val="100000"/>
              </a:lnSpc>
              <a:buBlip>
                <a:blip r:embed="rId5"/>
              </a:buBlip>
            </a:pP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GHG</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emissions in the demand sectors increase from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27.2 Mt CO</a:t>
            </a:r>
            <a:r>
              <a:rPr lang="en-US" sz="1800" i="1" baseline="-250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-eq</a:t>
            </a:r>
            <a:r>
              <a:rPr lang="en-US" sz="1800" i="1"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to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45.4 Mt CO</a:t>
            </a:r>
            <a:r>
              <a:rPr lang="en-US" sz="1800" i="1" baseline="-250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-eq</a:t>
            </a:r>
            <a:r>
              <a:rPr lang="en-US" sz="1800" i="1"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an average rate of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2.6%</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per year.</a:t>
            </a:r>
          </a:p>
        </p:txBody>
      </p:sp>
    </p:spTree>
    <p:extLst>
      <p:ext uri="{BB962C8B-B14F-4D97-AF65-F5344CB8AC3E}">
        <p14:creationId xmlns:p14="http://schemas.microsoft.com/office/powerpoint/2010/main" val="32774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fade">
                                      <p:cBhvr>
                                        <p:cTn id="7" dur="1000"/>
                                        <p:tgtEl>
                                          <p:spTgt spid="8">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fade">
                                      <p:cBhvr>
                                        <p:cTn id="12" dur="1000"/>
                                        <p:tgtEl>
                                          <p:spTgt spid="8">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fade">
                                      <p:cBhvr>
                                        <p:cTn id="17" dur="1000"/>
                                        <p:tgtEl>
                                          <p:spTgt spid="8">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chart seriesIdx="2" categoryIdx="-4" bldStep="series"/>
                                            </p:graphicEl>
                                          </p:spTgt>
                                        </p:tgtEl>
                                        <p:attrNameLst>
                                          <p:attrName>style.visibility</p:attrName>
                                        </p:attrNameLst>
                                      </p:cBhvr>
                                      <p:to>
                                        <p:strVal val="visible"/>
                                      </p:to>
                                    </p:set>
                                    <p:animEffect transition="in" filter="fade">
                                      <p:cBhvr>
                                        <p:cTn id="22" dur="1000"/>
                                        <p:tgtEl>
                                          <p:spTgt spid="8">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chart seriesIdx="3" categoryIdx="-4" bldStep="series"/>
                                            </p:graphicEl>
                                          </p:spTgt>
                                        </p:tgtEl>
                                        <p:attrNameLst>
                                          <p:attrName>style.visibility</p:attrName>
                                        </p:attrNameLst>
                                      </p:cBhvr>
                                      <p:to>
                                        <p:strVal val="visible"/>
                                      </p:to>
                                    </p:set>
                                    <p:animEffect transition="in" filter="fade">
                                      <p:cBhvr>
                                        <p:cTn id="27" dur="1000"/>
                                        <p:tgtEl>
                                          <p:spTgt spid="8">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chart seriesIdx="4" categoryIdx="-4" bldStep="series"/>
                                            </p:graphicEl>
                                          </p:spTgt>
                                        </p:tgtEl>
                                        <p:attrNameLst>
                                          <p:attrName>style.visibility</p:attrName>
                                        </p:attrNameLst>
                                      </p:cBhvr>
                                      <p:to>
                                        <p:strVal val="visible"/>
                                      </p:to>
                                    </p:set>
                                    <p:animEffect transition="in" filter="fade">
                                      <p:cBhvr>
                                        <p:cTn id="32" dur="1000"/>
                                        <p:tgtEl>
                                          <p:spTgt spid="8">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chart seriesIdx="5" categoryIdx="-4" bldStep="series"/>
                                            </p:graphicEl>
                                          </p:spTgt>
                                        </p:tgtEl>
                                        <p:attrNameLst>
                                          <p:attrName>style.visibility</p:attrName>
                                        </p:attrNameLst>
                                      </p:cBhvr>
                                      <p:to>
                                        <p:strVal val="visible"/>
                                      </p:to>
                                    </p:set>
                                    <p:animEffect transition="in" filter="fade">
                                      <p:cBhvr>
                                        <p:cTn id="37" dur="1000"/>
                                        <p:tgtEl>
                                          <p:spTgt spid="8">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fad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fade">
                                      <p:cBhvr>
                                        <p:cTn id="5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9A5F25-30E2-451F-872D-DD5386765351}"/>
              </a:ext>
            </a:extLst>
          </p:cNvPr>
          <p:cNvSpPr txBox="1"/>
          <p:nvPr/>
        </p:nvSpPr>
        <p:spPr>
          <a:xfrm flipH="1">
            <a:off x="0" y="0"/>
            <a:ext cx="5507597"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Emissions per Capita</a:t>
            </a:r>
          </a:p>
        </p:txBody>
      </p:sp>
      <p:graphicFrame>
        <p:nvGraphicFramePr>
          <p:cNvPr id="6" name="Content Placeholder 5">
            <a:extLst>
              <a:ext uri="{FF2B5EF4-FFF2-40B4-BE49-F238E27FC236}">
                <a16:creationId xmlns:a16="http://schemas.microsoft.com/office/drawing/2014/main" id="{0171693D-DC83-48E9-9607-441166C2D875}"/>
              </a:ext>
            </a:extLst>
          </p:cNvPr>
          <p:cNvGraphicFramePr>
            <a:graphicFrameLocks noGrp="1"/>
          </p:cNvGraphicFramePr>
          <p:nvPr>
            <p:ph idx="1"/>
            <p:extLst>
              <p:ext uri="{D42A27DB-BD31-4B8C-83A1-F6EECF244321}">
                <p14:modId xmlns:p14="http://schemas.microsoft.com/office/powerpoint/2010/main" val="2157090610"/>
              </p:ext>
            </p:extLst>
          </p:nvPr>
        </p:nvGraphicFramePr>
        <p:xfrm>
          <a:off x="125186" y="553997"/>
          <a:ext cx="8893628" cy="4206941"/>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269C2E2F-0133-45A1-97B5-C62E8EE02412}"/>
              </a:ext>
            </a:extLst>
          </p:cNvPr>
          <p:cNvGrpSpPr/>
          <p:nvPr/>
        </p:nvGrpSpPr>
        <p:grpSpPr>
          <a:xfrm>
            <a:off x="105465" y="6439920"/>
            <a:ext cx="2001306" cy="349252"/>
            <a:chOff x="165100" y="6329021"/>
            <a:chExt cx="2437121" cy="425307"/>
          </a:xfrm>
        </p:grpSpPr>
        <p:pic>
          <p:nvPicPr>
            <p:cNvPr id="7" name="Picture 6" descr="A picture containing clipart&#10;&#10;Description generated with high confidence">
              <a:extLst>
                <a:ext uri="{FF2B5EF4-FFF2-40B4-BE49-F238E27FC236}">
                  <a16:creationId xmlns:a16="http://schemas.microsoft.com/office/drawing/2014/main" id="{D4C83051-16E6-46B9-AFF3-564FE02ECF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8" name="TextBox 7">
              <a:extLst>
                <a:ext uri="{FF2B5EF4-FFF2-40B4-BE49-F238E27FC236}">
                  <a16:creationId xmlns:a16="http://schemas.microsoft.com/office/drawing/2014/main" id="{4FE28047-DFF6-43E2-AD5A-EC749DEA7838}"/>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
        <p:nvSpPr>
          <p:cNvPr id="9" name="Content Placeholder 2">
            <a:extLst>
              <a:ext uri="{FF2B5EF4-FFF2-40B4-BE49-F238E27FC236}">
                <a16:creationId xmlns:a16="http://schemas.microsoft.com/office/drawing/2014/main" id="{F279507B-F01A-42C1-B23A-44BFCF3D20D2}"/>
              </a:ext>
            </a:extLst>
          </p:cNvPr>
          <p:cNvSpPr txBox="1">
            <a:spLocks/>
          </p:cNvSpPr>
          <p:nvPr/>
        </p:nvSpPr>
        <p:spPr>
          <a:xfrm>
            <a:off x="105465" y="4600974"/>
            <a:ext cx="8733093" cy="151205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00000"/>
              </a:lnSpc>
              <a:buBlip>
                <a:blip r:embed="rId5"/>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Per-capita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GHG</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emissions fall slightly in Kuwait, from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21.1 tonnes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of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CO</a:t>
            </a:r>
            <a:r>
              <a:rPr lang="en-US" sz="1800" i="1" baseline="-250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 per capita (tCO</a:t>
            </a:r>
            <a:r>
              <a:rPr lang="en-US" sz="1800" i="1" baseline="-250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to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20.2 tCO</a:t>
            </a:r>
            <a:r>
              <a:rPr lang="en-US" sz="1800" i="1" baseline="-250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a:t>
            </a:r>
            <a:r>
              <a:rPr lang="en-US" sz="1800"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2035</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lnSpc>
                <a:spcPct val="100000"/>
              </a:lnSpc>
              <a:buBlip>
                <a:blip r:embed="rId5"/>
              </a:buBlip>
            </a:pP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Still far </a:t>
            </a:r>
            <a:r>
              <a:rPr lang="en-US" sz="18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greater than </a:t>
            </a:r>
            <a:r>
              <a:rPr lang="en-US" sz="18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the world average, the average in European Union and Middle East countries over the Outlook period. </a:t>
            </a:r>
          </a:p>
        </p:txBody>
      </p:sp>
      <p:sp>
        <p:nvSpPr>
          <p:cNvPr id="2" name="TextBox 1">
            <a:extLst>
              <a:ext uri="{FF2B5EF4-FFF2-40B4-BE49-F238E27FC236}">
                <a16:creationId xmlns:a16="http://schemas.microsoft.com/office/drawing/2014/main" id="{502C23A0-37B0-431E-8CB5-49FA5E08A222}"/>
              </a:ext>
            </a:extLst>
          </p:cNvPr>
          <p:cNvSpPr txBox="1"/>
          <p:nvPr/>
        </p:nvSpPr>
        <p:spPr>
          <a:xfrm rot="16200000">
            <a:off x="7369444" y="4001592"/>
            <a:ext cx="582211" cy="307777"/>
          </a:xfrm>
          <a:prstGeom prst="rect">
            <a:avLst/>
          </a:prstGeom>
          <a:noFill/>
        </p:spPr>
        <p:txBody>
          <a:bodyPr wrap="none" rtlCol="0">
            <a:spAutoFit/>
          </a:bodyPr>
          <a:lstStyle/>
          <a:p>
            <a:r>
              <a:rPr lang="en-US" sz="1400" dirty="0">
                <a:latin typeface="Noto Sans" panose="020B0502040504020204" pitchFamily="34" charset="0"/>
                <a:ea typeface="Noto Sans" panose="020B0502040504020204" pitchFamily="34" charset="0"/>
                <a:cs typeface="Noto Sans" panose="020B0502040504020204" pitchFamily="34" charset="0"/>
              </a:rPr>
              <a:t>2035</a:t>
            </a:r>
          </a:p>
        </p:txBody>
      </p:sp>
    </p:spTree>
    <p:extLst>
      <p:ext uri="{BB962C8B-B14F-4D97-AF65-F5344CB8AC3E}">
        <p14:creationId xmlns:p14="http://schemas.microsoft.com/office/powerpoint/2010/main" val="32465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1000"/>
                                        <p:tgtEl>
                                          <p:spTgt spid="6">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5" dur="1000"/>
                                        <p:tgtEl>
                                          <p:spTgt spid="6">
                                            <p:graphicEl>
                                              <a:chart seriesIdx="0" categoryIdx="-4" bldStep="series"/>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20" dur="1000"/>
                                        <p:tgtEl>
                                          <p:spTgt spid="6">
                                            <p:graphicEl>
                                              <a:chart seriesIdx="1" categoryIdx="-4" bldStep="series"/>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5" dur="1000"/>
                                        <p:tgtEl>
                                          <p:spTgt spid="6">
                                            <p:graphicEl>
                                              <a:chart seriesIdx="2"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fade">
                                      <p:cBhvr>
                                        <p:cTn id="30" dur="1000"/>
                                        <p:tgtEl>
                                          <p:spTgt spid="6">
                                            <p:graphicEl>
                                              <a:chart seriesIdx="3" categoryIdx="-4" bldStep="series"/>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xEl>
                                              <p:pRg st="1" end="1"/>
                                            </p:txEl>
                                          </p:spTgt>
                                        </p:tgtEl>
                                        <p:attrNameLst>
                                          <p:attrName>style.visibility</p:attrName>
                                        </p:attrNameLst>
                                      </p:cBhvr>
                                      <p:to>
                                        <p:strVal val="visible"/>
                                      </p:to>
                                    </p:set>
                                    <p:animEffect transition="in" filter="fade">
                                      <p:cBhvr>
                                        <p:cTn id="4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5EAA84-8FC2-4789-B1FE-8A97CA7280CA}"/>
              </a:ext>
            </a:extLst>
          </p:cNvPr>
          <p:cNvSpPr txBox="1"/>
          <p:nvPr/>
        </p:nvSpPr>
        <p:spPr>
          <a:xfrm flipH="1">
            <a:off x="0" y="0"/>
            <a:ext cx="7369233"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Recommendations</a:t>
            </a:r>
          </a:p>
        </p:txBody>
      </p:sp>
      <p:grpSp>
        <p:nvGrpSpPr>
          <p:cNvPr id="5" name="Group 4">
            <a:extLst>
              <a:ext uri="{FF2B5EF4-FFF2-40B4-BE49-F238E27FC236}">
                <a16:creationId xmlns:a16="http://schemas.microsoft.com/office/drawing/2014/main" id="{8585EF36-3378-48BA-BA5E-81FD11406B63}"/>
              </a:ext>
            </a:extLst>
          </p:cNvPr>
          <p:cNvGrpSpPr/>
          <p:nvPr/>
        </p:nvGrpSpPr>
        <p:grpSpPr>
          <a:xfrm>
            <a:off x="105465" y="6439920"/>
            <a:ext cx="2001306" cy="349252"/>
            <a:chOff x="165100" y="6329021"/>
            <a:chExt cx="2437121" cy="425307"/>
          </a:xfrm>
        </p:grpSpPr>
        <p:pic>
          <p:nvPicPr>
            <p:cNvPr id="7" name="Picture 6" descr="A picture containing clipart&#10;&#10;Description generated with high confidence">
              <a:extLst>
                <a:ext uri="{FF2B5EF4-FFF2-40B4-BE49-F238E27FC236}">
                  <a16:creationId xmlns:a16="http://schemas.microsoft.com/office/drawing/2014/main" id="{36593D20-A8FA-4245-8BBE-13F0571C72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8" name="TextBox 7">
              <a:extLst>
                <a:ext uri="{FF2B5EF4-FFF2-40B4-BE49-F238E27FC236}">
                  <a16:creationId xmlns:a16="http://schemas.microsoft.com/office/drawing/2014/main" id="{1AD5B059-C73E-4490-9184-009505A9FCE0}"/>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
        <p:nvSpPr>
          <p:cNvPr id="9" name="TextBox 8">
            <a:extLst>
              <a:ext uri="{FF2B5EF4-FFF2-40B4-BE49-F238E27FC236}">
                <a16:creationId xmlns:a16="http://schemas.microsoft.com/office/drawing/2014/main" id="{CCEC8DB4-2E9D-4F18-867D-FEC8604007F4}"/>
              </a:ext>
            </a:extLst>
          </p:cNvPr>
          <p:cNvSpPr txBox="1"/>
          <p:nvPr/>
        </p:nvSpPr>
        <p:spPr>
          <a:xfrm>
            <a:off x="105465" y="773136"/>
            <a:ext cx="8933070" cy="5447645"/>
          </a:xfrm>
          <a:prstGeom prst="rect">
            <a:avLst/>
          </a:prstGeom>
          <a:noFill/>
        </p:spPr>
        <p:txBody>
          <a:bodyPr wrap="square" rtlCol="0">
            <a:spAutoFit/>
          </a:bodyPr>
          <a:lstStyle/>
          <a:p>
            <a:pPr marL="342900"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Kuwait’s White Paper on a Sustainable National Energy Strategy in 2017.</a:t>
            </a:r>
          </a:p>
          <a:p>
            <a:pPr lvl="0" algn="just"/>
            <a:endParaRPr lang="en-US" sz="900" dirty="0">
              <a:solidFill>
                <a:srgbClr val="4472C4">
                  <a:lumMod val="50000"/>
                </a:srgbClr>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Establishment of </a:t>
            </a:r>
            <a:r>
              <a:rPr lang="en-US" i="1" dirty="0">
                <a:solidFill>
                  <a:srgbClr val="ED7D31"/>
                </a:solidFill>
                <a:latin typeface="Noto Sans" panose="020B0502040504020204" pitchFamily="34" charset="0"/>
                <a:ea typeface="Noto Sans" panose="020B0502040504020204" pitchFamily="34" charset="0"/>
                <a:cs typeface="Noto Sans" panose="020B0502040504020204" pitchFamily="34" charset="0"/>
              </a:rPr>
              <a:t>national champion</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endParaRPr lang="en-US" sz="5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Improve level of coordination between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ministries</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regulatory agencies</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infrastructure operators</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and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service providers</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Kuwait has vast potential for improvements in energy efficiency through </a:t>
            </a:r>
            <a:r>
              <a:rPr lang="en-US" i="1" dirty="0">
                <a:solidFill>
                  <a:srgbClr val="ED7D31"/>
                </a:solidFill>
                <a:latin typeface="Noto Sans" panose="020B0502040504020204" pitchFamily="34" charset="0"/>
                <a:ea typeface="Noto Sans" panose="020B0502040504020204" pitchFamily="34" charset="0"/>
                <a:cs typeface="Noto Sans" panose="020B0502040504020204" pitchFamily="34" charset="0"/>
              </a:rPr>
              <a:t>actionable</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national energy efficiency plans, incentive/rebate programs and subsidy reduction.</a:t>
            </a:r>
          </a:p>
          <a:p>
            <a:pPr algn="just"/>
            <a:endParaRPr lang="en-US" sz="5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Energy efficiency measures offer the </a:t>
            </a:r>
            <a:r>
              <a:rPr lang="en-US" i="1" dirty="0">
                <a:solidFill>
                  <a:srgbClr val="ED7D31"/>
                </a:solidFill>
                <a:latin typeface="Noto Sans" panose="020B0502040504020204" pitchFamily="34" charset="0"/>
                <a:ea typeface="Noto Sans" panose="020B0502040504020204" pitchFamily="34" charset="0"/>
                <a:cs typeface="Noto Sans" panose="020B0502040504020204" pitchFamily="34" charset="0"/>
              </a:rPr>
              <a:t>least-cost pathway</a:t>
            </a:r>
            <a:r>
              <a:rPr lang="en-US" dirty="0">
                <a:solidFill>
                  <a:srgbClr val="ED7D31"/>
                </a:solidFill>
                <a:latin typeface="Noto Sans" panose="020B0502040504020204" pitchFamily="34" charset="0"/>
                <a:ea typeface="Noto Sans" panose="020B0502040504020204" pitchFamily="34" charset="0"/>
                <a:cs typeface="Noto Sans" panose="020B0502040504020204" pitchFamily="34" charset="0"/>
              </a:rPr>
              <a:t> </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to energy and GHG emission reductions and to an increase in energy security.</a:t>
            </a:r>
          </a:p>
          <a:p>
            <a:pPr algn="just"/>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Kuwait’s substantial renewable energy potential is still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largely untapped</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algn="just"/>
            <a:endParaRPr lang="en-US" sz="5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The development of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Shagaya renewable energy </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plant could potentially catalyze a movement to more sustainable energy future.</a:t>
            </a:r>
          </a:p>
          <a:p>
            <a:pPr lvl="1" algn="just"/>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To achieve meeting the target of </a:t>
            </a:r>
            <a:r>
              <a:rPr lang="en-US" dirty="0">
                <a:solidFill>
                  <a:schemeClr val="accent2"/>
                </a:solidFill>
                <a:latin typeface="Noto Sans" panose="020B0502040504020204" pitchFamily="34" charset="0"/>
                <a:ea typeface="Noto Sans" panose="020B0502040504020204" pitchFamily="34" charset="0"/>
                <a:cs typeface="Noto Sans" panose="020B0502040504020204" pitchFamily="34" charset="0"/>
              </a:rPr>
              <a:t>15%</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electric energy demand, opening up more sites for </a:t>
            </a:r>
            <a:r>
              <a:rPr lang="en-US" i="1" dirty="0">
                <a:solidFill>
                  <a:srgbClr val="ED7D31"/>
                </a:solidFill>
                <a:latin typeface="Noto Sans" panose="020B0502040504020204" pitchFamily="34" charset="0"/>
                <a:ea typeface="Noto Sans" panose="020B0502040504020204" pitchFamily="34" charset="0"/>
                <a:cs typeface="Noto Sans" panose="020B0502040504020204" pitchFamily="34" charset="0"/>
              </a:rPr>
              <a:t>renewable energy </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as well as investing in </a:t>
            </a:r>
            <a:r>
              <a:rPr lang="en-US" i="1" dirty="0">
                <a:solidFill>
                  <a:srgbClr val="ED7D31"/>
                </a:solidFill>
                <a:latin typeface="Noto Sans" panose="020B0502040504020204" pitchFamily="34" charset="0"/>
                <a:ea typeface="Noto Sans" panose="020B0502040504020204" pitchFamily="34" charset="0"/>
                <a:cs typeface="Noto Sans" panose="020B0502040504020204" pitchFamily="34" charset="0"/>
              </a:rPr>
              <a:t>energy efficiency programs</a:t>
            </a:r>
            <a:r>
              <a:rPr lang="en-US" dirty="0">
                <a:solidFill>
                  <a:srgbClr val="ED7D31"/>
                </a:solidFill>
                <a:latin typeface="Noto Sans" panose="020B0502040504020204" pitchFamily="34" charset="0"/>
                <a:ea typeface="Noto Sans" panose="020B0502040504020204" pitchFamily="34" charset="0"/>
                <a:cs typeface="Noto Sans" panose="020B0502040504020204" pitchFamily="34" charset="0"/>
              </a:rPr>
              <a:t> </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are of paramount importance to Kuwait.</a:t>
            </a:r>
          </a:p>
          <a:p>
            <a:pPr lvl="1" algn="just"/>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Data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(accurate and detailed) </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is key for future outlooks and analyses.</a:t>
            </a:r>
          </a:p>
        </p:txBody>
      </p:sp>
    </p:spTree>
    <p:extLst>
      <p:ext uri="{BB962C8B-B14F-4D97-AF65-F5344CB8AC3E}">
        <p14:creationId xmlns:p14="http://schemas.microsoft.com/office/powerpoint/2010/main" val="185970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fade">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fade">
                                      <p:cBhvr>
                                        <p:cTn id="32" dur="500"/>
                                        <p:tgtEl>
                                          <p:spTgt spid="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animEffect transition="in" filter="fade">
                                      <p:cBhvr>
                                        <p:cTn id="37" dur="500"/>
                                        <p:tgtEl>
                                          <p:spTgt spid="9">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14" end="14"/>
                                            </p:txEl>
                                          </p:spTgt>
                                        </p:tgtEl>
                                        <p:attrNameLst>
                                          <p:attrName>style.visibility</p:attrName>
                                        </p:attrNameLst>
                                      </p:cBhvr>
                                      <p:to>
                                        <p:strVal val="visible"/>
                                      </p:to>
                                    </p:set>
                                    <p:animEffect transition="in" filter="fade">
                                      <p:cBhvr>
                                        <p:cTn id="42" dur="500"/>
                                        <p:tgtEl>
                                          <p:spTgt spid="9">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xEl>
                                              <p:pRg st="16" end="16"/>
                                            </p:txEl>
                                          </p:spTgt>
                                        </p:tgtEl>
                                        <p:attrNameLst>
                                          <p:attrName>style.visibility</p:attrName>
                                        </p:attrNameLst>
                                      </p:cBhvr>
                                      <p:to>
                                        <p:strVal val="visible"/>
                                      </p:to>
                                    </p:set>
                                    <p:animEffect transition="in" filter="fade">
                                      <p:cBhvr>
                                        <p:cTn id="47" dur="500"/>
                                        <p:tgtEl>
                                          <p:spTgt spid="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5EAA84-8FC2-4789-B1FE-8A97CA7280CA}"/>
              </a:ext>
            </a:extLst>
          </p:cNvPr>
          <p:cNvSpPr txBox="1"/>
          <p:nvPr/>
        </p:nvSpPr>
        <p:spPr>
          <a:xfrm flipH="1">
            <a:off x="0" y="0"/>
            <a:ext cx="7369233"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Project Team</a:t>
            </a:r>
          </a:p>
        </p:txBody>
      </p:sp>
      <p:grpSp>
        <p:nvGrpSpPr>
          <p:cNvPr id="5" name="Group 4">
            <a:extLst>
              <a:ext uri="{FF2B5EF4-FFF2-40B4-BE49-F238E27FC236}">
                <a16:creationId xmlns:a16="http://schemas.microsoft.com/office/drawing/2014/main" id="{8585EF36-3378-48BA-BA5E-81FD11406B63}"/>
              </a:ext>
            </a:extLst>
          </p:cNvPr>
          <p:cNvGrpSpPr/>
          <p:nvPr/>
        </p:nvGrpSpPr>
        <p:grpSpPr>
          <a:xfrm>
            <a:off x="105465" y="6439920"/>
            <a:ext cx="2001306" cy="349252"/>
            <a:chOff x="165100" y="6329021"/>
            <a:chExt cx="2437121" cy="425307"/>
          </a:xfrm>
        </p:grpSpPr>
        <p:pic>
          <p:nvPicPr>
            <p:cNvPr id="7" name="Picture 6" descr="A picture containing clipart&#10;&#10;Description generated with high confidence">
              <a:extLst>
                <a:ext uri="{FF2B5EF4-FFF2-40B4-BE49-F238E27FC236}">
                  <a16:creationId xmlns:a16="http://schemas.microsoft.com/office/drawing/2014/main" id="{36593D20-A8FA-4245-8BBE-13F0571C7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8" name="TextBox 7">
              <a:extLst>
                <a:ext uri="{FF2B5EF4-FFF2-40B4-BE49-F238E27FC236}">
                  <a16:creationId xmlns:a16="http://schemas.microsoft.com/office/drawing/2014/main" id="{1AD5B059-C73E-4490-9184-009505A9FCE0}"/>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pic>
        <p:nvPicPr>
          <p:cNvPr id="10" name="Picture 9">
            <a:extLst>
              <a:ext uri="{FF2B5EF4-FFF2-40B4-BE49-F238E27FC236}">
                <a16:creationId xmlns:a16="http://schemas.microsoft.com/office/drawing/2014/main" id="{505B7D04-8243-4850-B8FB-17CCFC4F4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567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2" name="Title 11"/>
          <p:cNvSpPr>
            <a:spLocks noGrp="1"/>
          </p:cNvSpPr>
          <p:nvPr>
            <p:ph type="ctrTitle"/>
          </p:nvPr>
        </p:nvSpPr>
        <p:spPr>
          <a:xfrm>
            <a:off x="1143000" y="1638300"/>
            <a:ext cx="6858000" cy="1790700"/>
          </a:xfrm>
        </p:spPr>
        <p:txBody>
          <a:bodyPr>
            <a:normAutofit fontScale="90000"/>
          </a:bodyPr>
          <a:lstStyle/>
          <a:p>
            <a:br>
              <a:rPr lang="en-US" dirty="0">
                <a:latin typeface="Century Gothic" panose="020B0502020202020204" pitchFamily="34" charset="0"/>
              </a:rPr>
            </a:br>
            <a:r>
              <a:rPr lang="en-US" b="1" dirty="0">
                <a:solidFill>
                  <a:schemeClr val="accent2"/>
                </a:solidFill>
                <a:latin typeface="Century Gothic" panose="020B0502020202020204" pitchFamily="34" charset="0"/>
              </a:rPr>
              <a:t>2019</a:t>
            </a:r>
            <a:br>
              <a:rPr lang="en-US" b="1" dirty="0">
                <a:latin typeface="Century Gothic" panose="020B0502020202020204" pitchFamily="34" charset="0"/>
              </a:rPr>
            </a:br>
            <a:r>
              <a:rPr lang="en-US" b="1" dirty="0">
                <a:solidFill>
                  <a:schemeClr val="bg1"/>
                </a:solidFill>
                <a:latin typeface="Century Gothic" panose="020B0502020202020204" pitchFamily="34" charset="0"/>
              </a:rPr>
              <a:t>Kuwait Energy Outlook</a:t>
            </a:r>
          </a:p>
        </p:txBody>
      </p:sp>
      <p:sp>
        <p:nvSpPr>
          <p:cNvPr id="13" name="Subtitle 12"/>
          <p:cNvSpPr>
            <a:spLocks noGrp="1"/>
          </p:cNvSpPr>
          <p:nvPr>
            <p:ph type="subTitle" idx="1"/>
          </p:nvPr>
        </p:nvSpPr>
        <p:spPr>
          <a:xfrm>
            <a:off x="1143000" y="3602038"/>
            <a:ext cx="6858000" cy="1036223"/>
          </a:xfrm>
        </p:spPr>
        <p:txBody>
          <a:bodyPr/>
          <a:lstStyle/>
          <a:p>
            <a:r>
              <a:rPr lang="en-US" b="1" dirty="0">
                <a:solidFill>
                  <a:schemeClr val="accent2"/>
                </a:solidFill>
                <a:latin typeface="Century Gothic" panose="020B0502020202020204" pitchFamily="34" charset="0"/>
              </a:rPr>
              <a:t>Sustaining Prosperity Through Strategic Energy Management</a:t>
            </a:r>
          </a:p>
          <a:p>
            <a:endParaRPr lang="en-US" sz="1350" b="1" dirty="0">
              <a:solidFill>
                <a:srgbClr val="002060"/>
              </a:solidFill>
              <a:latin typeface="Century Gothic" panose="020B0502020202020204" pitchFamily="34" charset="0"/>
            </a:endParaRPr>
          </a:p>
          <a:p>
            <a:pPr>
              <a:spcBef>
                <a:spcPts val="0"/>
              </a:spcBef>
            </a:pPr>
            <a:r>
              <a:rPr lang="en-US" sz="1200" dirty="0">
                <a:solidFill>
                  <a:schemeClr val="bg1"/>
                </a:solidFill>
                <a:latin typeface="Century Gothic" panose="020B0502020202020204" pitchFamily="34" charset="0"/>
              </a:rPr>
              <a:t>17 February 2019</a:t>
            </a:r>
          </a:p>
          <a:p>
            <a:pPr>
              <a:lnSpc>
                <a:spcPct val="150000"/>
              </a:lnSpc>
              <a:spcBef>
                <a:spcPts val="0"/>
              </a:spcBef>
            </a:pPr>
            <a:r>
              <a:rPr lang="en-US" sz="1200" dirty="0">
                <a:solidFill>
                  <a:schemeClr val="bg1"/>
                </a:solidFill>
                <a:latin typeface="Century Gothic" panose="020B0502020202020204" pitchFamily="34" charset="0"/>
              </a:rPr>
              <a:t>Kuwait Institute for Scientific Research, Kuwait</a:t>
            </a:r>
          </a:p>
        </p:txBody>
      </p:sp>
    </p:spTree>
    <p:extLst>
      <p:ext uri="{BB962C8B-B14F-4D97-AF65-F5344CB8AC3E}">
        <p14:creationId xmlns:p14="http://schemas.microsoft.com/office/powerpoint/2010/main" val="740716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8000" r="-1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19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90917C-C800-4D7D-AB57-853EA824712E}"/>
              </a:ext>
            </a:extLst>
          </p:cNvPr>
          <p:cNvSpPr txBox="1"/>
          <p:nvPr/>
        </p:nvSpPr>
        <p:spPr>
          <a:xfrm flipH="1">
            <a:off x="0" y="0"/>
            <a:ext cx="7550150"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It is Time for Strategic Management … </a:t>
            </a:r>
          </a:p>
        </p:txBody>
      </p:sp>
      <p:sp>
        <p:nvSpPr>
          <p:cNvPr id="8" name="TextBox 7"/>
          <p:cNvSpPr txBox="1"/>
          <p:nvPr/>
        </p:nvSpPr>
        <p:spPr>
          <a:xfrm>
            <a:off x="105465" y="723130"/>
            <a:ext cx="8933070" cy="5057475"/>
          </a:xfrm>
          <a:prstGeom prst="rect">
            <a:avLst/>
          </a:prstGeom>
          <a:noFill/>
        </p:spPr>
        <p:txBody>
          <a:bodyPr wrap="square" rtlCol="0">
            <a:spAutoFit/>
          </a:bodyPr>
          <a:lstStyle/>
          <a:p>
            <a:pPr marL="342900" indent="-342900">
              <a:buBlip>
                <a:blip r:embed="rId2"/>
              </a:buBlip>
            </a:pPr>
            <a:r>
              <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Coordination …</a:t>
            </a:r>
          </a:p>
          <a:p>
            <a:pPr marL="342900" indent="-342900">
              <a:buBlip>
                <a:blip r:embed="rId2"/>
              </a:buBlip>
            </a:pPr>
            <a:endPar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Blip>
                <a:blip r:embed="rId2"/>
              </a:buBlip>
            </a:pPr>
            <a:endPar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Blip>
                <a:blip r:embed="rId2"/>
              </a:buBlip>
            </a:pPr>
            <a:endPar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Blip>
                <a:blip r:embed="rId2"/>
              </a:buBlip>
            </a:pPr>
            <a:endPar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Blip>
                <a:blip r:embed="rId2"/>
              </a:buBlip>
            </a:pPr>
            <a:r>
              <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Energy Planning and Policy tool</a:t>
            </a:r>
          </a:p>
          <a:p>
            <a:endPar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nSpc>
                <a:spcPct val="150000"/>
              </a:lnSpc>
              <a:buBlip>
                <a:blip r:embed="rId2"/>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Annual national energy reference.</a:t>
            </a:r>
          </a:p>
          <a:p>
            <a:pPr marL="800100" lvl="1" indent="-342900">
              <a:lnSpc>
                <a:spcPct val="150000"/>
              </a:lnSpc>
              <a:buBlip>
                <a:blip r:embed="rId2"/>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Addressing domestic and international energy affairs.</a:t>
            </a:r>
          </a:p>
          <a:p>
            <a:pPr marL="800100" lvl="1" indent="-342900">
              <a:lnSpc>
                <a:spcPct val="150000"/>
              </a:lnSpc>
              <a:buBlip>
                <a:blip r:embed="rId2"/>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Assessing present situation.</a:t>
            </a:r>
          </a:p>
          <a:p>
            <a:pPr marL="800100" lvl="1" indent="-342900">
              <a:lnSpc>
                <a:spcPct val="150000"/>
              </a:lnSpc>
              <a:buBlip>
                <a:blip r:embed="rId2"/>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Forecasting and analyzing potential future scenarios.</a:t>
            </a:r>
          </a:p>
          <a:p>
            <a:pPr marL="800100" lvl="1" indent="-342900">
              <a:lnSpc>
                <a:spcPct val="150000"/>
              </a:lnSpc>
              <a:buBlip>
                <a:blip r:embed="rId2"/>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Discussing policy implications: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technology</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infrastructure</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economy</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geopolitics</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and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environment</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p:txBody>
      </p:sp>
      <p:grpSp>
        <p:nvGrpSpPr>
          <p:cNvPr id="2" name="Group 1">
            <a:extLst>
              <a:ext uri="{FF2B5EF4-FFF2-40B4-BE49-F238E27FC236}">
                <a16:creationId xmlns:a16="http://schemas.microsoft.com/office/drawing/2014/main" id="{71DDA13F-F8E8-4A88-B70A-E091AAD5093E}"/>
              </a:ext>
            </a:extLst>
          </p:cNvPr>
          <p:cNvGrpSpPr/>
          <p:nvPr/>
        </p:nvGrpSpPr>
        <p:grpSpPr>
          <a:xfrm>
            <a:off x="620112" y="1395066"/>
            <a:ext cx="7903776" cy="943942"/>
            <a:chOff x="620112" y="1395066"/>
            <a:chExt cx="7903776" cy="943942"/>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358" y="1482710"/>
              <a:ext cx="1032688" cy="68650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7385" y="1536493"/>
              <a:ext cx="686503" cy="68650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2113" y="1395066"/>
              <a:ext cx="858129" cy="85812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3484" y="1511075"/>
              <a:ext cx="1005040" cy="686503"/>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1462" y="1480879"/>
              <a:ext cx="858129" cy="858129"/>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8120" y="1511075"/>
              <a:ext cx="686503" cy="68650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0112" y="1695411"/>
              <a:ext cx="1141395" cy="429065"/>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59989" y="1553981"/>
              <a:ext cx="1049441" cy="60069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1675" y="1395066"/>
              <a:ext cx="422597" cy="858129"/>
            </a:xfrm>
            <a:prstGeom prst="rect">
              <a:avLst/>
            </a:prstGeom>
          </p:spPr>
        </p:pic>
      </p:grpSp>
      <p:grpSp>
        <p:nvGrpSpPr>
          <p:cNvPr id="23" name="Group 22">
            <a:extLst>
              <a:ext uri="{FF2B5EF4-FFF2-40B4-BE49-F238E27FC236}">
                <a16:creationId xmlns:a16="http://schemas.microsoft.com/office/drawing/2014/main" id="{DC6E00E2-FBDC-4385-A001-FDADA1DF7C63}"/>
              </a:ext>
            </a:extLst>
          </p:cNvPr>
          <p:cNvGrpSpPr/>
          <p:nvPr/>
        </p:nvGrpSpPr>
        <p:grpSpPr>
          <a:xfrm>
            <a:off x="105465" y="6439929"/>
            <a:ext cx="2001306" cy="349246"/>
            <a:chOff x="165100" y="6329021"/>
            <a:chExt cx="2437121" cy="425299"/>
          </a:xfrm>
        </p:grpSpPr>
        <p:pic>
          <p:nvPicPr>
            <p:cNvPr id="24" name="Picture 23" descr="A picture containing clipart&#10;&#10;Description generated with high confidence">
              <a:extLst>
                <a:ext uri="{FF2B5EF4-FFF2-40B4-BE49-F238E27FC236}">
                  <a16:creationId xmlns:a16="http://schemas.microsoft.com/office/drawing/2014/main" id="{55417FA3-449B-4615-A87D-3A01C9BC6DD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25" name="TextBox 24">
              <a:extLst>
                <a:ext uri="{FF2B5EF4-FFF2-40B4-BE49-F238E27FC236}">
                  <a16:creationId xmlns:a16="http://schemas.microsoft.com/office/drawing/2014/main" id="{2DBB921F-A542-4EBE-A462-5C0B772D4D22}"/>
                </a:ext>
              </a:extLst>
            </p:cNvPr>
            <p:cNvSpPr txBox="1"/>
            <p:nvPr/>
          </p:nvSpPr>
          <p:spPr>
            <a:xfrm>
              <a:off x="235907" y="6379520"/>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Tree>
    <p:extLst>
      <p:ext uri="{BB962C8B-B14F-4D97-AF65-F5344CB8AC3E}">
        <p14:creationId xmlns:p14="http://schemas.microsoft.com/office/powerpoint/2010/main" val="35994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fade">
                                      <p:cBhvr>
                                        <p:cTn id="27" dur="500"/>
                                        <p:tgtEl>
                                          <p:spTgt spid="8">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fade">
                                      <p:cBhvr>
                                        <p:cTn id="32" dur="500"/>
                                        <p:tgtEl>
                                          <p:spTgt spid="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fade">
                                      <p:cBhvr>
                                        <p:cTn id="37" dur="500"/>
                                        <p:tgtEl>
                                          <p:spTgt spid="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11" end="11"/>
                                            </p:txEl>
                                          </p:spTgt>
                                        </p:tgtEl>
                                        <p:attrNameLst>
                                          <p:attrName>style.visibility</p:attrName>
                                        </p:attrNameLst>
                                      </p:cBhvr>
                                      <p:to>
                                        <p:strVal val="visible"/>
                                      </p:to>
                                    </p:set>
                                    <p:animEffect transition="in" filter="fade">
                                      <p:cBhvr>
                                        <p:cTn id="42"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985D253-25E0-4147-BB35-F2200E9A57D5}"/>
              </a:ext>
            </a:extLst>
          </p:cNvPr>
          <p:cNvSpPr txBox="1"/>
          <p:nvPr/>
        </p:nvSpPr>
        <p:spPr>
          <a:xfrm flipH="1">
            <a:off x="0" y="0"/>
            <a:ext cx="7550150"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Global energy trends …</a:t>
            </a:r>
          </a:p>
        </p:txBody>
      </p:sp>
      <p:sp>
        <p:nvSpPr>
          <p:cNvPr id="12" name="TextBox 11">
            <a:extLst>
              <a:ext uri="{FF2B5EF4-FFF2-40B4-BE49-F238E27FC236}">
                <a16:creationId xmlns:a16="http://schemas.microsoft.com/office/drawing/2014/main" id="{07A9843E-67E9-471C-8BD5-D39696E9D686}"/>
              </a:ext>
            </a:extLst>
          </p:cNvPr>
          <p:cNvSpPr txBox="1"/>
          <p:nvPr/>
        </p:nvSpPr>
        <p:spPr>
          <a:xfrm>
            <a:off x="105465" y="748095"/>
            <a:ext cx="8933070" cy="4226478"/>
          </a:xfrm>
          <a:prstGeom prst="rect">
            <a:avLst/>
          </a:prstGeom>
          <a:noFill/>
        </p:spPr>
        <p:txBody>
          <a:bodyPr wrap="square" rtlCol="0">
            <a:spAutoFit/>
          </a:bodyPr>
          <a:lstStyle/>
          <a:p>
            <a:pPr marL="342900" indent="-342900">
              <a:buBlip>
                <a:blip r:embed="rId2"/>
              </a:buBlip>
            </a:pPr>
            <a:r>
              <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Expected oil demand reduction in the long-term</a:t>
            </a:r>
          </a:p>
          <a:p>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nSpc>
                <a:spcPct val="150000"/>
              </a:lnSpc>
              <a:buBlip>
                <a:blip r:embed="rId2"/>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USA unconventional oil and gas.</a:t>
            </a:r>
          </a:p>
          <a:p>
            <a:pPr marL="800100" lvl="1" indent="-342900">
              <a:lnSpc>
                <a:spcPct val="150000"/>
              </a:lnSpc>
              <a:buBlip>
                <a:blip r:embed="rId2"/>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Technological development and price decrease in renewable energy.</a:t>
            </a:r>
          </a:p>
          <a:p>
            <a:pPr marL="800100" lvl="1" indent="-342900">
              <a:lnSpc>
                <a:spcPct val="150000"/>
              </a:lnSpc>
              <a:buBlip>
                <a:blip r:embed="rId2"/>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Transition in transportation sector.</a:t>
            </a:r>
          </a:p>
          <a:p>
            <a:pPr marL="800100" lvl="1" indent="-342900">
              <a:lnSpc>
                <a:spcPct val="150000"/>
              </a:lnSpc>
              <a:buBlip>
                <a:blip r:embed="rId2"/>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Improvement of energy efficient systems.</a:t>
            </a:r>
          </a:p>
          <a:p>
            <a:pPr marL="800100" lvl="1" indent="-342900">
              <a:lnSpc>
                <a:spcPct val="150000"/>
              </a:lnSpc>
              <a:buBlip>
                <a:blip r:embed="rId2"/>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Climate considerations pursuing low carbon economy.</a:t>
            </a:r>
          </a:p>
          <a:p>
            <a:pPr lvl="1"/>
            <a:endPar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Blip>
                <a:blip r:embed="rId2"/>
              </a:buBlip>
            </a:pPr>
            <a:r>
              <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Competitive oil market</a:t>
            </a:r>
          </a:p>
          <a:p>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nSpc>
                <a:spcPct val="150000"/>
              </a:lnSpc>
              <a:buBlip>
                <a:blip r:embed="rId2"/>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New and resuming oil producers</a:t>
            </a:r>
          </a:p>
          <a:p>
            <a:pPr marL="800100" lvl="1" indent="-342900">
              <a:lnSpc>
                <a:spcPct val="150000"/>
              </a:lnSpc>
              <a:buBlip>
                <a:blip r:embed="rId2"/>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Shale oil.</a:t>
            </a:r>
          </a:p>
        </p:txBody>
      </p:sp>
      <p:grpSp>
        <p:nvGrpSpPr>
          <p:cNvPr id="13" name="Group 12">
            <a:extLst>
              <a:ext uri="{FF2B5EF4-FFF2-40B4-BE49-F238E27FC236}">
                <a16:creationId xmlns:a16="http://schemas.microsoft.com/office/drawing/2014/main" id="{8BE49A7C-8E53-4B7A-8FF0-7B4702137B02}"/>
              </a:ext>
            </a:extLst>
          </p:cNvPr>
          <p:cNvGrpSpPr/>
          <p:nvPr/>
        </p:nvGrpSpPr>
        <p:grpSpPr>
          <a:xfrm>
            <a:off x="105465" y="6439920"/>
            <a:ext cx="2001306" cy="349252"/>
            <a:chOff x="165100" y="6329021"/>
            <a:chExt cx="2437121" cy="425307"/>
          </a:xfrm>
        </p:grpSpPr>
        <p:pic>
          <p:nvPicPr>
            <p:cNvPr id="14" name="Picture 13" descr="A picture containing clipart&#10;&#10;Description generated with high confidence">
              <a:extLst>
                <a:ext uri="{FF2B5EF4-FFF2-40B4-BE49-F238E27FC236}">
                  <a16:creationId xmlns:a16="http://schemas.microsoft.com/office/drawing/2014/main" id="{91402F2C-0C2E-4211-B95D-51A76C9DE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15" name="TextBox 14">
              <a:extLst>
                <a:ext uri="{FF2B5EF4-FFF2-40B4-BE49-F238E27FC236}">
                  <a16:creationId xmlns:a16="http://schemas.microsoft.com/office/drawing/2014/main" id="{98C9C69A-12A8-4928-A319-C3C3F9523139}"/>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Tree>
    <p:extLst>
      <p:ext uri="{BB962C8B-B14F-4D97-AF65-F5344CB8AC3E}">
        <p14:creationId xmlns:p14="http://schemas.microsoft.com/office/powerpoint/2010/main" val="77500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fade">
                                      <p:cBhvr>
                                        <p:cTn id="32" dur="500"/>
                                        <p:tgtEl>
                                          <p:spTgt spid="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fade">
                                      <p:cBhvr>
                                        <p:cTn id="37" dur="500"/>
                                        <p:tgtEl>
                                          <p:spTgt spid="1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xEl>
                                              <p:pRg st="10" end="10"/>
                                            </p:txEl>
                                          </p:spTgt>
                                        </p:tgtEl>
                                        <p:attrNameLst>
                                          <p:attrName>style.visibility</p:attrName>
                                        </p:attrNameLst>
                                      </p:cBhvr>
                                      <p:to>
                                        <p:strVal val="visible"/>
                                      </p:to>
                                    </p:set>
                                    <p:animEffect transition="in" filter="fade">
                                      <p:cBhvr>
                                        <p:cTn id="42" dur="500"/>
                                        <p:tgtEl>
                                          <p:spTgt spid="1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xEl>
                                              <p:pRg st="11" end="11"/>
                                            </p:txEl>
                                          </p:spTgt>
                                        </p:tgtEl>
                                        <p:attrNameLst>
                                          <p:attrName>style.visibility</p:attrName>
                                        </p:attrNameLst>
                                      </p:cBhvr>
                                      <p:to>
                                        <p:strVal val="visible"/>
                                      </p:to>
                                    </p:set>
                                    <p:animEffect transition="in" filter="fade">
                                      <p:cBhvr>
                                        <p:cTn id="47"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1D0C9301-1F64-4868-B355-22A03E246FEE}"/>
              </a:ext>
            </a:extLst>
          </p:cNvPr>
          <p:cNvGraphicFramePr>
            <a:graphicFrameLocks/>
          </p:cNvGraphicFramePr>
          <p:nvPr>
            <p:extLst>
              <p:ext uri="{D42A27DB-BD31-4B8C-83A1-F6EECF244321}">
                <p14:modId xmlns:p14="http://schemas.microsoft.com/office/powerpoint/2010/main" val="3689723871"/>
              </p:ext>
            </p:extLst>
          </p:nvPr>
        </p:nvGraphicFramePr>
        <p:xfrm>
          <a:off x="243545" y="836686"/>
          <a:ext cx="8647237" cy="4917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0DC3E66A-929C-40BE-BD78-3951B47AB485}"/>
              </a:ext>
            </a:extLst>
          </p:cNvPr>
          <p:cNvSpPr txBox="1"/>
          <p:nvPr/>
        </p:nvSpPr>
        <p:spPr>
          <a:xfrm>
            <a:off x="105465" y="5748208"/>
            <a:ext cx="8647237" cy="369332"/>
          </a:xfrm>
          <a:prstGeom prst="rect">
            <a:avLst/>
          </a:prstGeom>
          <a:noFill/>
        </p:spPr>
        <p:txBody>
          <a:bodyPr wrap="square" rtlCol="0">
            <a:spAutoFit/>
          </a:bodyPr>
          <a:lstStyle/>
          <a:p>
            <a:pPr marL="285750" indent="-285750">
              <a:buBlip>
                <a:blip r:embed="rId3"/>
              </a:buBlip>
            </a:pPr>
            <a:r>
              <a:rPr lang="en-US" dirty="0">
                <a:solidFill>
                  <a:schemeClr val="accent1">
                    <a:lumMod val="50000"/>
                  </a:schemeClr>
                </a:solidFill>
                <a:latin typeface="Noto Sans" panose="020B0502040504020204"/>
              </a:rPr>
              <a:t>The oil sector accounts for about </a:t>
            </a:r>
            <a:r>
              <a:rPr lang="en-US" dirty="0">
                <a:solidFill>
                  <a:schemeClr val="accent2"/>
                </a:solidFill>
                <a:latin typeface="Noto Sans" panose="020B0502040504020204"/>
              </a:rPr>
              <a:t>90%</a:t>
            </a:r>
            <a:r>
              <a:rPr lang="en-US" dirty="0">
                <a:solidFill>
                  <a:schemeClr val="accent1">
                    <a:lumMod val="50000"/>
                  </a:schemeClr>
                </a:solidFill>
                <a:latin typeface="Noto Sans" panose="020B0502040504020204"/>
              </a:rPr>
              <a:t> of Kuwait’s export revenues.</a:t>
            </a:r>
          </a:p>
        </p:txBody>
      </p:sp>
      <p:sp>
        <p:nvSpPr>
          <p:cNvPr id="17" name="TextBox 16">
            <a:extLst>
              <a:ext uri="{FF2B5EF4-FFF2-40B4-BE49-F238E27FC236}">
                <a16:creationId xmlns:a16="http://schemas.microsoft.com/office/drawing/2014/main" id="{19B6F772-85B9-489B-82B8-14A2AE3CB5D1}"/>
              </a:ext>
            </a:extLst>
          </p:cNvPr>
          <p:cNvSpPr txBox="1"/>
          <p:nvPr/>
        </p:nvSpPr>
        <p:spPr>
          <a:xfrm flipH="1">
            <a:off x="0" y="0"/>
            <a:ext cx="7550150"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The Grand Challenge!</a:t>
            </a:r>
          </a:p>
        </p:txBody>
      </p:sp>
      <p:grpSp>
        <p:nvGrpSpPr>
          <p:cNvPr id="22" name="Group 21">
            <a:extLst>
              <a:ext uri="{FF2B5EF4-FFF2-40B4-BE49-F238E27FC236}">
                <a16:creationId xmlns:a16="http://schemas.microsoft.com/office/drawing/2014/main" id="{8E46E310-25F4-45EF-A9EF-6E8BACB05FA2}"/>
              </a:ext>
            </a:extLst>
          </p:cNvPr>
          <p:cNvGrpSpPr/>
          <p:nvPr/>
        </p:nvGrpSpPr>
        <p:grpSpPr>
          <a:xfrm>
            <a:off x="105465" y="6439920"/>
            <a:ext cx="2001306" cy="349252"/>
            <a:chOff x="165100" y="6329021"/>
            <a:chExt cx="2437121" cy="425307"/>
          </a:xfrm>
        </p:grpSpPr>
        <p:pic>
          <p:nvPicPr>
            <p:cNvPr id="23" name="Picture 22" descr="A picture containing clipart&#10;&#10;Description generated with high confidence">
              <a:extLst>
                <a:ext uri="{FF2B5EF4-FFF2-40B4-BE49-F238E27FC236}">
                  <a16:creationId xmlns:a16="http://schemas.microsoft.com/office/drawing/2014/main" id="{EC9C1A56-2463-4AEF-ACC9-9D9F43F4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24" name="TextBox 23">
              <a:extLst>
                <a:ext uri="{FF2B5EF4-FFF2-40B4-BE49-F238E27FC236}">
                  <a16:creationId xmlns:a16="http://schemas.microsoft.com/office/drawing/2014/main" id="{05604E93-B6B2-4765-956A-0FB95F53B980}"/>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Tree>
    <p:extLst>
      <p:ext uri="{BB962C8B-B14F-4D97-AF65-F5344CB8AC3E}">
        <p14:creationId xmlns:p14="http://schemas.microsoft.com/office/powerpoint/2010/main" val="372992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fade">
                                      <p:cBhvr>
                                        <p:cTn id="7" dur="1000"/>
                                        <p:tgtEl>
                                          <p:spTgt spid="1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fade">
                                      <p:cBhvr>
                                        <p:cTn id="12" dur="1000"/>
                                        <p:tgtEl>
                                          <p:spTgt spid="10">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fade">
                                      <p:cBhvr>
                                        <p:cTn id="17" dur="1000"/>
                                        <p:tgtEl>
                                          <p:spTgt spid="10">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691E3C6-6FA7-4033-9637-7F7C4BEAF764}"/>
              </a:ext>
            </a:extLst>
          </p:cNvPr>
          <p:cNvGraphicFramePr>
            <a:graphicFrameLocks noGrp="1"/>
          </p:cNvGraphicFramePr>
          <p:nvPr>
            <p:ph sz="half" idx="1"/>
            <p:extLst>
              <p:ext uri="{D42A27DB-BD31-4B8C-83A1-F6EECF244321}">
                <p14:modId xmlns:p14="http://schemas.microsoft.com/office/powerpoint/2010/main" val="2911672457"/>
              </p:ext>
            </p:extLst>
          </p:nvPr>
        </p:nvGraphicFramePr>
        <p:xfrm>
          <a:off x="274763" y="722778"/>
          <a:ext cx="8566781" cy="48388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FCCDD93-C6BD-4420-AC44-203A8687FE96}"/>
              </a:ext>
            </a:extLst>
          </p:cNvPr>
          <p:cNvSpPr txBox="1"/>
          <p:nvPr/>
        </p:nvSpPr>
        <p:spPr>
          <a:xfrm flipH="1">
            <a:off x="0" y="-827"/>
            <a:ext cx="7934498"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Energy Intensity</a:t>
            </a:r>
          </a:p>
        </p:txBody>
      </p:sp>
      <p:sp>
        <p:nvSpPr>
          <p:cNvPr id="6" name="TextBox 5">
            <a:extLst>
              <a:ext uri="{FF2B5EF4-FFF2-40B4-BE49-F238E27FC236}">
                <a16:creationId xmlns:a16="http://schemas.microsoft.com/office/drawing/2014/main" id="{6CA5AD20-30C3-479C-A85C-369A955749E7}"/>
              </a:ext>
            </a:extLst>
          </p:cNvPr>
          <p:cNvSpPr txBox="1"/>
          <p:nvPr/>
        </p:nvSpPr>
        <p:spPr>
          <a:xfrm>
            <a:off x="115297" y="5598647"/>
            <a:ext cx="8879509" cy="646331"/>
          </a:xfrm>
          <a:prstGeom prst="rect">
            <a:avLst/>
          </a:prstGeom>
          <a:noFill/>
        </p:spPr>
        <p:txBody>
          <a:bodyPr wrap="square" rtlCol="0">
            <a:spAutoFit/>
          </a:bodyPr>
          <a:lstStyle/>
          <a:p>
            <a:pPr marL="342900" indent="-342900" algn="just">
              <a:buBlip>
                <a:blip r:embed="rId4"/>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In 2015, Kuwait required over </a:t>
            </a:r>
            <a:r>
              <a:rPr lang="en-US" dirty="0">
                <a:solidFill>
                  <a:schemeClr val="accent2"/>
                </a:solidFill>
                <a:latin typeface="Noto Sans" panose="020B0502040504020204" pitchFamily="34" charset="0"/>
                <a:ea typeface="Noto Sans" panose="020B0502040504020204" pitchFamily="34" charset="0"/>
                <a:cs typeface="Noto Sans" panose="020B0502040504020204" pitchFamily="34" charset="0"/>
              </a:rPr>
              <a:t>50%</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more energy to generate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a dollar of economic output than the OECD average.</a:t>
            </a:r>
          </a:p>
        </p:txBody>
      </p:sp>
      <p:grpSp>
        <p:nvGrpSpPr>
          <p:cNvPr id="8" name="Group 7">
            <a:extLst>
              <a:ext uri="{FF2B5EF4-FFF2-40B4-BE49-F238E27FC236}">
                <a16:creationId xmlns:a16="http://schemas.microsoft.com/office/drawing/2014/main" id="{893071C6-1951-4AF5-861A-DB061DE51D65}"/>
              </a:ext>
            </a:extLst>
          </p:cNvPr>
          <p:cNvGrpSpPr/>
          <p:nvPr/>
        </p:nvGrpSpPr>
        <p:grpSpPr>
          <a:xfrm>
            <a:off x="105465" y="6439920"/>
            <a:ext cx="2001306" cy="349252"/>
            <a:chOff x="165100" y="6329021"/>
            <a:chExt cx="2437121" cy="425307"/>
          </a:xfrm>
        </p:grpSpPr>
        <p:pic>
          <p:nvPicPr>
            <p:cNvPr id="9" name="Picture 8" descr="A picture containing clipart&#10;&#10;Description generated with high confidence">
              <a:extLst>
                <a:ext uri="{FF2B5EF4-FFF2-40B4-BE49-F238E27FC236}">
                  <a16:creationId xmlns:a16="http://schemas.microsoft.com/office/drawing/2014/main" id="{2097B27B-2EB1-4C38-BF91-CD8173A34D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10" name="TextBox 9">
              <a:extLst>
                <a:ext uri="{FF2B5EF4-FFF2-40B4-BE49-F238E27FC236}">
                  <a16:creationId xmlns:a16="http://schemas.microsoft.com/office/drawing/2014/main" id="{C7BA5766-5315-4B80-8B07-B2A111BE82A7}"/>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Tree>
    <p:extLst>
      <p:ext uri="{BB962C8B-B14F-4D97-AF65-F5344CB8AC3E}">
        <p14:creationId xmlns:p14="http://schemas.microsoft.com/office/powerpoint/2010/main" val="361455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7" dur="1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fade">
                                      <p:cBhvr>
                                        <p:cTn id="12" dur="1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7" dur="1000"/>
                                        <p:tgtEl>
                                          <p:spTgt spid="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fade">
                                      <p:cBhvr>
                                        <p:cTn id="22" dur="1000"/>
                                        <p:tgtEl>
                                          <p:spTgt spid="7">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fade">
                                      <p:cBhvr>
                                        <p:cTn id="27" dur="1000"/>
                                        <p:tgtEl>
                                          <p:spTgt spid="7">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chart seriesIdx="4" categoryIdx="-4" bldStep="series"/>
                                            </p:graphicEl>
                                          </p:spTgt>
                                        </p:tgtEl>
                                        <p:attrNameLst>
                                          <p:attrName>style.visibility</p:attrName>
                                        </p:attrNameLst>
                                      </p:cBhvr>
                                      <p:to>
                                        <p:strVal val="visible"/>
                                      </p:to>
                                    </p:set>
                                    <p:animEffect transition="in" filter="fade">
                                      <p:cBhvr>
                                        <p:cTn id="32" dur="1000"/>
                                        <p:tgtEl>
                                          <p:spTgt spid="7">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50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899521065"/>
              </p:ext>
            </p:extLst>
          </p:nvPr>
        </p:nvGraphicFramePr>
        <p:xfrm>
          <a:off x="344658" y="1209760"/>
          <a:ext cx="8461717" cy="50360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7C1FDF1-E66B-4154-9A2B-F3DB5F4E637F}"/>
              </a:ext>
            </a:extLst>
          </p:cNvPr>
          <p:cNvSpPr txBox="1"/>
          <p:nvPr/>
        </p:nvSpPr>
        <p:spPr>
          <a:xfrm flipH="1">
            <a:off x="0" y="0"/>
            <a:ext cx="7550150"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The Environmental Challenge</a:t>
            </a:r>
          </a:p>
        </p:txBody>
      </p:sp>
      <p:grpSp>
        <p:nvGrpSpPr>
          <p:cNvPr id="15" name="Group 14">
            <a:extLst>
              <a:ext uri="{FF2B5EF4-FFF2-40B4-BE49-F238E27FC236}">
                <a16:creationId xmlns:a16="http://schemas.microsoft.com/office/drawing/2014/main" id="{AEF2CA63-B80D-4A99-BF5A-2C9D5F250CE5}"/>
              </a:ext>
            </a:extLst>
          </p:cNvPr>
          <p:cNvGrpSpPr/>
          <p:nvPr/>
        </p:nvGrpSpPr>
        <p:grpSpPr>
          <a:xfrm>
            <a:off x="105465" y="6439920"/>
            <a:ext cx="2001306" cy="349252"/>
            <a:chOff x="165100" y="6329021"/>
            <a:chExt cx="2437121" cy="425307"/>
          </a:xfrm>
        </p:grpSpPr>
        <p:pic>
          <p:nvPicPr>
            <p:cNvPr id="16" name="Picture 15" descr="A picture containing clipart&#10;&#10;Description generated with high confidence">
              <a:extLst>
                <a:ext uri="{FF2B5EF4-FFF2-40B4-BE49-F238E27FC236}">
                  <a16:creationId xmlns:a16="http://schemas.microsoft.com/office/drawing/2014/main" id="{CDB4B620-C8E5-41C7-8D4E-1FAB76CA7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17" name="TextBox 16">
              <a:extLst>
                <a:ext uri="{FF2B5EF4-FFF2-40B4-BE49-F238E27FC236}">
                  <a16:creationId xmlns:a16="http://schemas.microsoft.com/office/drawing/2014/main" id="{A531E671-B89C-4EE6-A590-5913CA745D77}"/>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
        <p:nvSpPr>
          <p:cNvPr id="8" name="TextBox 7">
            <a:extLst>
              <a:ext uri="{FF2B5EF4-FFF2-40B4-BE49-F238E27FC236}">
                <a16:creationId xmlns:a16="http://schemas.microsoft.com/office/drawing/2014/main" id="{13A6CF20-1212-4CFE-B0BB-A1CC51DA94E4}"/>
              </a:ext>
            </a:extLst>
          </p:cNvPr>
          <p:cNvSpPr txBox="1"/>
          <p:nvPr/>
        </p:nvSpPr>
        <p:spPr>
          <a:xfrm>
            <a:off x="105465" y="748095"/>
            <a:ext cx="8933070" cy="461665"/>
          </a:xfrm>
          <a:prstGeom prst="rect">
            <a:avLst/>
          </a:prstGeom>
          <a:noFill/>
        </p:spPr>
        <p:txBody>
          <a:bodyPr wrap="square" rtlCol="0">
            <a:spAutoFit/>
          </a:bodyPr>
          <a:lstStyle/>
          <a:p>
            <a:pPr marL="342900" indent="-342900">
              <a:buBlip>
                <a:blip r:embed="rId4"/>
              </a:buBlip>
            </a:pPr>
            <a:r>
              <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CO</a:t>
            </a:r>
            <a:r>
              <a:rPr lang="en-US" sz="2400" baseline="-250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2</a:t>
            </a:r>
            <a:r>
              <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Emission per Capita</a:t>
            </a:r>
          </a:p>
        </p:txBody>
      </p:sp>
    </p:spTree>
    <p:extLst>
      <p:ext uri="{BB962C8B-B14F-4D97-AF65-F5344CB8AC3E}">
        <p14:creationId xmlns:p14="http://schemas.microsoft.com/office/powerpoint/2010/main" val="368463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12" dur="1000"/>
                                        <p:tgtEl>
                                          <p:spTgt spid="6">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7" dur="1000"/>
                                        <p:tgtEl>
                                          <p:spTgt spid="6">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22" dur="1000"/>
                                        <p:tgtEl>
                                          <p:spTgt spid="6">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7" dur="1000"/>
                                        <p:tgtEl>
                                          <p:spTgt spid="6">
                                            <p:graphicEl>
                                              <a:chart seriesIdx="2"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fade">
                                      <p:cBhvr>
                                        <p:cTn id="32" dur="10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1C473F8-2AEB-44F9-8DBF-AB2E1B7201F4}"/>
              </a:ext>
            </a:extLst>
          </p:cNvPr>
          <p:cNvSpPr txBox="1"/>
          <p:nvPr/>
        </p:nvSpPr>
        <p:spPr>
          <a:xfrm flipH="1">
            <a:off x="0" y="0"/>
            <a:ext cx="7550150"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cs typeface="Aharoni" panose="02010803020104030203" pitchFamily="2" charset="-79"/>
              </a:rPr>
              <a:t>Kuwait Energy Outlook</a:t>
            </a:r>
          </a:p>
        </p:txBody>
      </p:sp>
      <p:sp>
        <p:nvSpPr>
          <p:cNvPr id="10" name="TextBox 9">
            <a:extLst>
              <a:ext uri="{FF2B5EF4-FFF2-40B4-BE49-F238E27FC236}">
                <a16:creationId xmlns:a16="http://schemas.microsoft.com/office/drawing/2014/main" id="{B98168FA-2D97-4FBD-A7EB-AB4C43C8649B}"/>
              </a:ext>
            </a:extLst>
          </p:cNvPr>
          <p:cNvSpPr txBox="1"/>
          <p:nvPr/>
        </p:nvSpPr>
        <p:spPr>
          <a:xfrm>
            <a:off x="96703" y="688802"/>
            <a:ext cx="8933070" cy="5770811"/>
          </a:xfrm>
          <a:prstGeom prst="rect">
            <a:avLst/>
          </a:prstGeom>
          <a:noFill/>
        </p:spPr>
        <p:txBody>
          <a:bodyPr wrap="square" rtlCol="0">
            <a:spAutoFit/>
          </a:bodyPr>
          <a:lstStyle/>
          <a:p>
            <a:pPr marL="342900" indent="-342900">
              <a:buBlip>
                <a:blip r:embed="rId3"/>
              </a:buBlip>
            </a:pPr>
            <a:r>
              <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KEO </a:t>
            </a:r>
            <a:r>
              <a:rPr lang="en-US" sz="24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2019</a:t>
            </a:r>
          </a:p>
          <a:p>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Business As-Usual Case.</a:t>
            </a:r>
          </a:p>
          <a:p>
            <a:pPr lvl="1"/>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Blip>
                <a:blip r:embed="rId3"/>
              </a:buBlip>
            </a:pPr>
            <a:r>
              <a:rPr lang="en-US" sz="24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Future </a:t>
            </a:r>
            <a:r>
              <a:rPr lang="en-US" sz="2400"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Outlooks</a:t>
            </a:r>
          </a:p>
          <a:p>
            <a:endParaRPr lang="en-US" sz="900" i="1" dirty="0">
              <a:solidFill>
                <a:schemeClr val="accent2"/>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Potential cases and their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Economic</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Geopolitical</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and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Environmental</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Implications:</a:t>
            </a:r>
          </a:p>
          <a:p>
            <a:pPr lvl="1"/>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1257300" lvl="2" indent="-342900">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Alternative energy supply mix: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Nuclear</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coal</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hydrogen</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biofuel</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etc</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lvl="2"/>
            <a:endParaRPr lang="en-US" sz="5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1257300" lvl="2" indent="-342900">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Energy management demand measures scenarios: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Tariff</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storage</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building codes</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labeling</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etc</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a:t>
            </a:r>
          </a:p>
          <a:p>
            <a:pPr lvl="2"/>
            <a:endParaRPr lang="en-US" sz="5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1257300" lvl="2" indent="-342900">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Low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GHG</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emission energy system technologies: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Electric vehicles</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carbon capture &amp; storage</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etc.</a:t>
            </a:r>
          </a:p>
          <a:p>
            <a:pPr lvl="2"/>
            <a:endParaRPr lang="en-US" sz="5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1257300" lvl="2" indent="-342900">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General analysis: global oil and gas demand/supply and prices, and emerging technologies.</a:t>
            </a:r>
          </a:p>
          <a:p>
            <a:pPr lvl="2"/>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gn="just">
              <a:buBlip>
                <a:blip r:embed="rId3"/>
              </a:buBlip>
            </a:pP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Energy statistics </a:t>
            </a:r>
            <a:r>
              <a:rPr lang="en-US" b="1" i="1" dirty="0">
                <a:solidFill>
                  <a:schemeClr val="accent2"/>
                </a:solidFill>
                <a:latin typeface="Noto Sans" panose="020B0502040504020204" pitchFamily="34" charset="0"/>
                <a:ea typeface="Noto Sans" panose="020B0502040504020204" pitchFamily="34" charset="0"/>
                <a:cs typeface="Noto Sans" panose="020B0502040504020204" pitchFamily="34" charset="0"/>
              </a:rPr>
              <a:t>precludes</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 more </a:t>
            </a:r>
            <a:r>
              <a:rPr lang="en-US" i="1" dirty="0">
                <a:solidFill>
                  <a:srgbClr val="ED7D31"/>
                </a:solidFill>
                <a:latin typeface="Noto Sans" panose="020B0502040504020204" pitchFamily="34" charset="0"/>
                <a:ea typeface="Noto Sans" panose="020B0502040504020204" pitchFamily="34" charset="0"/>
                <a:cs typeface="Noto Sans" panose="020B0502040504020204" pitchFamily="34" charset="0"/>
              </a:rPr>
              <a:t>detailed and comprehensive analysis </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of Kuwait’s energy future.</a:t>
            </a:r>
          </a:p>
          <a:p>
            <a:pPr lvl="1" algn="just"/>
            <a:endParaRPr lang="en-US" sz="900"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endParaRPr>
          </a:p>
          <a:p>
            <a:pPr marL="800100" lvl="1" indent="-342900" algn="just">
              <a:buBlip>
                <a:blip r:embed="rId3"/>
              </a:buBlip>
            </a:pPr>
            <a:r>
              <a:rPr lang="en-US" i="1" dirty="0">
                <a:solidFill>
                  <a:srgbClr val="ED7D31"/>
                </a:solidFill>
                <a:latin typeface="Noto Sans" panose="020B0502040504020204" pitchFamily="34" charset="0"/>
                <a:ea typeface="Noto Sans" panose="020B0502040504020204" pitchFamily="34" charset="0"/>
                <a:cs typeface="Noto Sans" panose="020B0502040504020204" pitchFamily="34" charset="0"/>
              </a:rPr>
              <a:t>Obtaining data and statistics</a:t>
            </a:r>
            <a:r>
              <a:rPr lang="en-US" i="1"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 </a:t>
            </a:r>
            <a:r>
              <a:rPr lang="en-US" dirty="0">
                <a:solidFill>
                  <a:schemeClr val="accent1">
                    <a:lumMod val="50000"/>
                  </a:schemeClr>
                </a:solidFill>
                <a:latin typeface="Noto Sans" panose="020B0502040504020204" pitchFamily="34" charset="0"/>
                <a:ea typeface="Noto Sans" panose="020B0502040504020204" pitchFamily="34" charset="0"/>
                <a:cs typeface="Noto Sans" panose="020B0502040504020204" pitchFamily="34" charset="0"/>
              </a:rPr>
              <a:t>would greatly improve the robustness and scope of future analyses and outlooks.</a:t>
            </a:r>
          </a:p>
        </p:txBody>
      </p:sp>
      <p:grpSp>
        <p:nvGrpSpPr>
          <p:cNvPr id="14" name="Group 13">
            <a:extLst>
              <a:ext uri="{FF2B5EF4-FFF2-40B4-BE49-F238E27FC236}">
                <a16:creationId xmlns:a16="http://schemas.microsoft.com/office/drawing/2014/main" id="{29167D8F-F0E2-4DA5-90DC-CE077C87654D}"/>
              </a:ext>
            </a:extLst>
          </p:cNvPr>
          <p:cNvGrpSpPr/>
          <p:nvPr/>
        </p:nvGrpSpPr>
        <p:grpSpPr>
          <a:xfrm>
            <a:off x="105465" y="6439920"/>
            <a:ext cx="1874668" cy="349252"/>
            <a:chOff x="165100" y="6329021"/>
            <a:chExt cx="2282906" cy="425307"/>
          </a:xfrm>
        </p:grpSpPr>
        <p:pic>
          <p:nvPicPr>
            <p:cNvPr id="15" name="Picture 14" descr="A picture containing clipart&#10;&#10;Description generated with high confidence">
              <a:extLst>
                <a:ext uri="{FF2B5EF4-FFF2-40B4-BE49-F238E27FC236}">
                  <a16:creationId xmlns:a16="http://schemas.microsoft.com/office/drawing/2014/main" id="{70A8A229-CDCA-47DA-AD42-9346A0A6A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16" name="TextBox 15">
              <a:extLst>
                <a:ext uri="{FF2B5EF4-FFF2-40B4-BE49-F238E27FC236}">
                  <a16:creationId xmlns:a16="http://schemas.microsoft.com/office/drawing/2014/main" id="{6AB494C8-EC6F-4362-ABB8-499DC85F535A}"/>
                </a:ext>
              </a:extLst>
            </p:cNvPr>
            <p:cNvSpPr txBox="1"/>
            <p:nvPr/>
          </p:nvSpPr>
          <p:spPr>
            <a:xfrm>
              <a:off x="235907" y="6379528"/>
              <a:ext cx="2212099" cy="374800"/>
            </a:xfrm>
            <a:prstGeom prst="rect">
              <a:avLst/>
            </a:prstGeom>
            <a:noFill/>
          </p:spPr>
          <p:txBody>
            <a:bodyPr wrap="none" rtlCol="0">
              <a:spAutoFit/>
            </a:bodyPr>
            <a:lstStyle/>
            <a:p>
              <a:r>
                <a:rPr lang="en-US" sz="700" b="1" dirty="0">
                  <a:solidFill>
                    <a:schemeClr val="accent2"/>
                  </a:solidFill>
                  <a:latin typeface="Segoe UI" panose="020B0502040204020203" pitchFamily="34" charset="0"/>
                  <a:cs typeface="Segoe UI" panose="020B0502040204020203" pitchFamily="34" charset="0"/>
                </a:rPr>
                <a:t>Energy and Building Research Center</a:t>
              </a:r>
            </a:p>
            <a:p>
              <a:r>
                <a:rPr lang="en-US" sz="700" b="1" dirty="0">
                  <a:solidFill>
                    <a:schemeClr val="accent2"/>
                  </a:solidFill>
                  <a:latin typeface="Segoe UI" panose="020B0502040204020203" pitchFamily="34" charset="0"/>
                  <a:cs typeface="Segoe UI" panose="020B0502040204020203" pitchFamily="34" charset="0"/>
                </a:rPr>
                <a:t>Kuwait Institute for Scientific Research</a:t>
              </a:r>
            </a:p>
          </p:txBody>
        </p:sp>
      </p:grpSp>
    </p:spTree>
    <p:extLst>
      <p:ext uri="{BB962C8B-B14F-4D97-AF65-F5344CB8AC3E}">
        <p14:creationId xmlns:p14="http://schemas.microsoft.com/office/powerpoint/2010/main" val="1158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fade">
                                      <p:cBhvr>
                                        <p:cTn id="27" dur="500"/>
                                        <p:tgtEl>
                                          <p:spTgt spid="10">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0" end="10"/>
                                            </p:txEl>
                                          </p:spTgt>
                                        </p:tgtEl>
                                        <p:attrNameLst>
                                          <p:attrName>style.visibility</p:attrName>
                                        </p:attrNameLst>
                                      </p:cBhvr>
                                      <p:to>
                                        <p:strVal val="visible"/>
                                      </p:to>
                                    </p:set>
                                    <p:animEffect transition="in" filter="fade">
                                      <p:cBhvr>
                                        <p:cTn id="32" dur="500"/>
                                        <p:tgtEl>
                                          <p:spTgt spid="10">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12" end="12"/>
                                            </p:txEl>
                                          </p:spTgt>
                                        </p:tgtEl>
                                        <p:attrNameLst>
                                          <p:attrName>style.visibility</p:attrName>
                                        </p:attrNameLst>
                                      </p:cBhvr>
                                      <p:to>
                                        <p:strVal val="visible"/>
                                      </p:to>
                                    </p:set>
                                    <p:animEffect transition="in" filter="fade">
                                      <p:cBhvr>
                                        <p:cTn id="37" dur="500"/>
                                        <p:tgtEl>
                                          <p:spTgt spid="10">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14" end="14"/>
                                            </p:txEl>
                                          </p:spTgt>
                                        </p:tgtEl>
                                        <p:attrNameLst>
                                          <p:attrName>style.visibility</p:attrName>
                                        </p:attrNameLst>
                                      </p:cBhvr>
                                      <p:to>
                                        <p:strVal val="visible"/>
                                      </p:to>
                                    </p:set>
                                    <p:animEffect transition="in" filter="fade">
                                      <p:cBhvr>
                                        <p:cTn id="42" dur="500"/>
                                        <p:tgtEl>
                                          <p:spTgt spid="10">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16" end="16"/>
                                            </p:txEl>
                                          </p:spTgt>
                                        </p:tgtEl>
                                        <p:attrNameLst>
                                          <p:attrName>style.visibility</p:attrName>
                                        </p:attrNameLst>
                                      </p:cBhvr>
                                      <p:to>
                                        <p:strVal val="visible"/>
                                      </p:to>
                                    </p:set>
                                    <p:animEffect transition="in" filter="fade">
                                      <p:cBhvr>
                                        <p:cTn id="47" dur="500"/>
                                        <p:tgtEl>
                                          <p:spTgt spid="10">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18" end="18"/>
                                            </p:txEl>
                                          </p:spTgt>
                                        </p:tgtEl>
                                        <p:attrNameLst>
                                          <p:attrName>style.visibility</p:attrName>
                                        </p:attrNameLst>
                                      </p:cBhvr>
                                      <p:to>
                                        <p:strVal val="visible"/>
                                      </p:to>
                                    </p:set>
                                    <p:animEffect transition="in" filter="fade">
                                      <p:cBhvr>
                                        <p:cTn id="52" dur="500"/>
                                        <p:tgtEl>
                                          <p:spTgt spid="10">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80CA09-AFDE-4EC1-8617-64A8D6657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409" y="4291039"/>
            <a:ext cx="2593181" cy="992981"/>
          </a:xfrm>
          <a:prstGeom prst="rect">
            <a:avLst/>
          </a:prstGeom>
        </p:spPr>
      </p:pic>
      <p:sp>
        <p:nvSpPr>
          <p:cNvPr id="3" name="Title 11">
            <a:extLst>
              <a:ext uri="{FF2B5EF4-FFF2-40B4-BE49-F238E27FC236}">
                <a16:creationId xmlns:a16="http://schemas.microsoft.com/office/drawing/2014/main" id="{75B7B8E3-4E8B-4C6B-B139-DA7C725383F4}"/>
              </a:ext>
            </a:extLst>
          </p:cNvPr>
          <p:cNvSpPr>
            <a:spLocks noGrp="1"/>
          </p:cNvSpPr>
          <p:nvPr>
            <p:ph type="ctrTitle"/>
          </p:nvPr>
        </p:nvSpPr>
        <p:spPr>
          <a:xfrm>
            <a:off x="1143000" y="2206252"/>
            <a:ext cx="6858000" cy="1492993"/>
          </a:xfrm>
        </p:spPr>
        <p:txBody>
          <a:bodyPr>
            <a:normAutofit/>
          </a:bodyPr>
          <a:lstStyle/>
          <a:p>
            <a:r>
              <a:rPr lang="en-US" b="1" dirty="0">
                <a:solidFill>
                  <a:schemeClr val="accent2"/>
                </a:solidFill>
                <a:latin typeface="Century Gothic" panose="020B0502020202020204" pitchFamily="34" charset="0"/>
              </a:rPr>
              <a:t>2019</a:t>
            </a:r>
            <a:br>
              <a:rPr lang="en-US" b="1" dirty="0">
                <a:latin typeface="Century Gothic" panose="020B0502020202020204" pitchFamily="34" charset="0"/>
              </a:rPr>
            </a:br>
            <a:r>
              <a:rPr lang="en-US" b="1" dirty="0">
                <a:solidFill>
                  <a:schemeClr val="accent5">
                    <a:lumMod val="50000"/>
                  </a:schemeClr>
                </a:solidFill>
                <a:latin typeface="Century Gothic" panose="020B0502020202020204" pitchFamily="34" charset="0"/>
              </a:rPr>
              <a:t>Kuwait Energy Outlook</a:t>
            </a:r>
          </a:p>
        </p:txBody>
      </p:sp>
      <p:sp>
        <p:nvSpPr>
          <p:cNvPr id="9" name="Subtitle 12">
            <a:extLst>
              <a:ext uri="{FF2B5EF4-FFF2-40B4-BE49-F238E27FC236}">
                <a16:creationId xmlns:a16="http://schemas.microsoft.com/office/drawing/2014/main" id="{6A10F0C8-6D9A-4214-A916-BB2984402DA8}"/>
              </a:ext>
            </a:extLst>
          </p:cNvPr>
          <p:cNvSpPr>
            <a:spLocks noGrp="1"/>
          </p:cNvSpPr>
          <p:nvPr>
            <p:ph type="subTitle" idx="1"/>
          </p:nvPr>
        </p:nvSpPr>
        <p:spPr>
          <a:xfrm>
            <a:off x="1143000" y="3699245"/>
            <a:ext cx="6858000" cy="514350"/>
          </a:xfrm>
        </p:spPr>
        <p:txBody>
          <a:bodyPr/>
          <a:lstStyle/>
          <a:p>
            <a:pPr>
              <a:lnSpc>
                <a:spcPct val="150000"/>
              </a:lnSpc>
            </a:pPr>
            <a:r>
              <a:rPr lang="en-US" b="1" dirty="0">
                <a:solidFill>
                  <a:schemeClr val="accent2"/>
                </a:solidFill>
                <a:latin typeface="Century Gothic" panose="020B0502020202020204" pitchFamily="34" charset="0"/>
              </a:rPr>
              <a:t>Sustaining Prosperity Through Strategic Energy Management</a:t>
            </a:r>
          </a:p>
        </p:txBody>
      </p:sp>
      <p:grpSp>
        <p:nvGrpSpPr>
          <p:cNvPr id="16" name="Group 15">
            <a:extLst>
              <a:ext uri="{FF2B5EF4-FFF2-40B4-BE49-F238E27FC236}">
                <a16:creationId xmlns:a16="http://schemas.microsoft.com/office/drawing/2014/main" id="{ECF98BE2-9C76-4A0D-BE90-86078826CA70}"/>
              </a:ext>
            </a:extLst>
          </p:cNvPr>
          <p:cNvGrpSpPr/>
          <p:nvPr/>
        </p:nvGrpSpPr>
        <p:grpSpPr>
          <a:xfrm>
            <a:off x="105465" y="6439920"/>
            <a:ext cx="2001306" cy="349252"/>
            <a:chOff x="165100" y="6329021"/>
            <a:chExt cx="2437121" cy="425307"/>
          </a:xfrm>
        </p:grpSpPr>
        <p:pic>
          <p:nvPicPr>
            <p:cNvPr id="17" name="Picture 16" descr="A picture containing clipart&#10;&#10;Description generated with high confidence">
              <a:extLst>
                <a:ext uri="{FF2B5EF4-FFF2-40B4-BE49-F238E27FC236}">
                  <a16:creationId xmlns:a16="http://schemas.microsoft.com/office/drawing/2014/main" id="{11B11FD3-11BC-4DC6-AEF0-4B2D77918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 y="6329021"/>
              <a:ext cx="206165" cy="384962"/>
            </a:xfrm>
            <a:prstGeom prst="rect">
              <a:avLst/>
            </a:prstGeom>
          </p:spPr>
        </p:pic>
        <p:sp>
          <p:nvSpPr>
            <p:cNvPr id="18" name="TextBox 17">
              <a:extLst>
                <a:ext uri="{FF2B5EF4-FFF2-40B4-BE49-F238E27FC236}">
                  <a16:creationId xmlns:a16="http://schemas.microsoft.com/office/drawing/2014/main" id="{FDF2C805-3050-4C40-99F1-57AE494190DF}"/>
                </a:ext>
              </a:extLst>
            </p:cNvPr>
            <p:cNvSpPr txBox="1"/>
            <p:nvPr/>
          </p:nvSpPr>
          <p:spPr>
            <a:xfrm>
              <a:off x="235907" y="6379528"/>
              <a:ext cx="2366314" cy="374800"/>
            </a:xfrm>
            <a:prstGeom prst="rect">
              <a:avLst/>
            </a:prstGeom>
            <a:noFill/>
          </p:spPr>
          <p:txBody>
            <a:bodyPr wrap="none" rtlCol="0">
              <a:spAutoFit/>
            </a:bodyPr>
            <a:lstStyle/>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Energy and Building Research Center</a:t>
              </a:r>
            </a:p>
            <a:p>
              <a:r>
                <a:rPr lang="en-US" sz="70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Kuwait Institute for Scientific Research</a:t>
              </a:r>
            </a:p>
          </p:txBody>
        </p:sp>
      </p:grpSp>
    </p:spTree>
    <p:extLst>
      <p:ext uri="{BB962C8B-B14F-4D97-AF65-F5344CB8AC3E}">
        <p14:creationId xmlns:p14="http://schemas.microsoft.com/office/powerpoint/2010/main" val="2750462203"/>
      </p:ext>
    </p:extLst>
  </p:cSld>
  <p:clrMapOvr>
    <a:masterClrMapping/>
  </p:clrMapOvr>
</p:sld>
</file>

<file path=ppt/theme/theme1.xml><?xml version="1.0" encoding="utf-8"?>
<a:theme xmlns:a="http://schemas.openxmlformats.org/drawingml/2006/main" name="KEO Them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O Theme 1" id="{FA8D6DD1-40C3-4F96-9308-A0749FB55966}" vid="{212D5AE2-AB69-4A5A-B17C-1E7D2065C0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KEO Theme 1</Template>
  <TotalTime>5140</TotalTime>
  <Words>2394</Words>
  <Application>Microsoft Office PowerPoint</Application>
  <PresentationFormat>On-screen Show (4:3)</PresentationFormat>
  <Paragraphs>339</Paragraphs>
  <Slides>29</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Aharoni</vt:lpstr>
      <vt:lpstr>Arial</vt:lpstr>
      <vt:lpstr>Calibri</vt:lpstr>
      <vt:lpstr>Calibri Light</vt:lpstr>
      <vt:lpstr>Century Gothic</vt:lpstr>
      <vt:lpstr>Courier New</vt:lpstr>
      <vt:lpstr>Noto Sans</vt:lpstr>
      <vt:lpstr>Segoe UI</vt:lpstr>
      <vt:lpstr>Wingdings</vt:lpstr>
      <vt:lpstr>KEO Theme 1</vt:lpstr>
      <vt:lpstr>PowerPoint Presentation</vt:lpstr>
      <vt:lpstr> 2019 Kuwait Energy Outlook</vt:lpstr>
      <vt:lpstr>PowerPoint Presentation</vt:lpstr>
      <vt:lpstr>PowerPoint Presentation</vt:lpstr>
      <vt:lpstr>PowerPoint Presentation</vt:lpstr>
      <vt:lpstr>PowerPoint Presentation</vt:lpstr>
      <vt:lpstr>PowerPoint Presentation</vt:lpstr>
      <vt:lpstr>PowerPoint Presentation</vt:lpstr>
      <vt:lpstr>2019 Kuwait Energy Outlook</vt:lpstr>
      <vt:lpstr> 2019 Kuwait Energy Outlook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2019 Kuwait Energy Outlook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 Al-Abdullah</dc:creator>
  <cp:lastModifiedBy>Mohamed Nassar</cp:lastModifiedBy>
  <cp:revision>460</cp:revision>
  <dcterms:created xsi:type="dcterms:W3CDTF">2019-01-24T18:23:42Z</dcterms:created>
  <dcterms:modified xsi:type="dcterms:W3CDTF">2019-02-17T06:33:43Z</dcterms:modified>
</cp:coreProperties>
</file>